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6" r:id="rId2"/>
    <p:sldId id="287" r:id="rId3"/>
    <p:sldId id="288" r:id="rId4"/>
    <p:sldId id="289" r:id="rId5"/>
    <p:sldId id="290" r:id="rId6"/>
    <p:sldId id="291" r:id="rId7"/>
    <p:sldId id="292" r:id="rId8"/>
    <p:sldId id="293" r:id="rId9"/>
    <p:sldId id="301" r:id="rId10"/>
    <p:sldId id="294" r:id="rId11"/>
    <p:sldId id="295" r:id="rId12"/>
    <p:sldId id="302" r:id="rId13"/>
    <p:sldId id="296" r:id="rId14"/>
    <p:sldId id="304" r:id="rId15"/>
    <p:sldId id="303" r:id="rId16"/>
    <p:sldId id="305" r:id="rId17"/>
    <p:sldId id="297" r:id="rId18"/>
    <p:sldId id="306" r:id="rId19"/>
    <p:sldId id="298" r:id="rId20"/>
    <p:sldId id="307" r:id="rId21"/>
    <p:sldId id="308" r:id="rId22"/>
    <p:sldId id="299" r:id="rId23"/>
    <p:sldId id="310" r:id="rId24"/>
    <p:sldId id="309" r:id="rId25"/>
    <p:sldId id="311" r:id="rId26"/>
    <p:sldId id="300" r:id="rId27"/>
    <p:sldId id="312" r:id="rId28"/>
    <p:sldId id="313" r:id="rId29"/>
    <p:sldId id="314" r:id="rId30"/>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1109"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03/05/2013</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5011478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03/05/2013</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1269643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03/05/2013</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474354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03/05/2013</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833963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03/05/2013</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066912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03/05/2013</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6260287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03/05/2013</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51547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03/05/2013</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135758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03/05/2013</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258787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03/05/2013</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106579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03/05/2013</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720855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03/05/2013</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6307875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539552" y="548680"/>
            <a:ext cx="7992888" cy="1261884"/>
          </a:xfrm>
          <a:prstGeom prst="rect">
            <a:avLst/>
          </a:prstGeom>
          <a:gradFill>
            <a:gsLst>
              <a:gs pos="0">
                <a:srgbClr val="FBEAC7">
                  <a:lumMod val="0"/>
                  <a:lumOff val="100000"/>
                  <a:alpha val="0"/>
                </a:srgbClr>
              </a:gs>
              <a:gs pos="17999">
                <a:srgbClr val="FEE7F2"/>
              </a:gs>
              <a:gs pos="36000">
                <a:srgbClr val="FAC77D"/>
              </a:gs>
              <a:gs pos="61000">
                <a:srgbClr val="FBA97D"/>
              </a:gs>
              <a:gs pos="82001">
                <a:srgbClr val="FBD49C"/>
              </a:gs>
              <a:gs pos="100000">
                <a:srgbClr val="FEE7F2"/>
              </a:gs>
            </a:gsLst>
            <a:lin ang="5400000" scaled="0"/>
          </a:gradFill>
        </p:spPr>
        <p:txBody>
          <a:bodyPr wrap="square">
            <a:spAutoFit/>
          </a:bodyPr>
          <a:lstStyle/>
          <a:p>
            <a:r>
              <a:rPr lang="es-CO" sz="3600" dirty="0">
                <a:solidFill>
                  <a:prstClr val="black"/>
                </a:solidFill>
                <a:latin typeface="Algerian" pitchFamily="82" charset="0"/>
                <a:cs typeface="FrankRuehl" pitchFamily="34" charset="-79"/>
              </a:rPr>
              <a:t>PROBLEMAS QUE AFECTAN AL HOMBRE DE HOY: N°. </a:t>
            </a:r>
            <a:r>
              <a:rPr lang="es-CO" sz="4000" dirty="0">
                <a:solidFill>
                  <a:prstClr val="black"/>
                </a:solidFill>
                <a:latin typeface="Algerian" pitchFamily="82" charset="0"/>
                <a:cs typeface="FrankRuehl" pitchFamily="34" charset="-79"/>
              </a:rPr>
              <a:t>2</a:t>
            </a:r>
            <a:r>
              <a:rPr lang="es-CO" sz="3600" dirty="0">
                <a:solidFill>
                  <a:prstClr val="black"/>
                </a:solidFill>
                <a:latin typeface="Algerian" pitchFamily="82" charset="0"/>
                <a:cs typeface="FrankRuehl" pitchFamily="34" charset="-79"/>
              </a:rPr>
              <a:t>.</a:t>
            </a:r>
            <a:endParaRPr lang="es-CO" sz="3600" dirty="0">
              <a:solidFill>
                <a:prstClr val="black"/>
              </a:solidFill>
              <a:latin typeface="Algerian" pitchFamily="82" charset="0"/>
            </a:endParaRPr>
          </a:p>
        </p:txBody>
      </p:sp>
      <p:pic>
        <p:nvPicPr>
          <p:cNvPr id="5" name="Picture 2" descr="http://www.definicionabc.com/wp-content/uploads/libertinaj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2060848"/>
            <a:ext cx="4968552" cy="4392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2171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858218"/>
          </a:xfrm>
        </p:spPr>
        <p:txBody>
          <a:bodyPr>
            <a:normAutofit fontScale="90000"/>
          </a:bodyPr>
          <a:lstStyle/>
          <a:p>
            <a:r>
              <a:rPr lang="es-CO" b="1" i="1" dirty="0" smtClean="0">
                <a:solidFill>
                  <a:srgbClr val="FF0000"/>
                </a:solidFill>
                <a:latin typeface="Agency FB" pitchFamily="34" charset="0"/>
              </a:rPr>
              <a:t>En este segundo tema sobre «</a:t>
            </a:r>
            <a:r>
              <a:rPr lang="es-CO" b="1" i="1" dirty="0" smtClean="0">
                <a:solidFill>
                  <a:srgbClr val="FF0000"/>
                </a:solidFill>
                <a:latin typeface="Harlow Solid Italic" pitchFamily="82" charset="0"/>
              </a:rPr>
              <a:t>problemas que afectan al hombre de hoy"</a:t>
            </a:r>
            <a:r>
              <a:rPr lang="es-CO" b="1" i="1" dirty="0" smtClean="0">
                <a:solidFill>
                  <a:srgbClr val="FF0000"/>
                </a:solidFill>
                <a:latin typeface="Agency FB" pitchFamily="34" charset="0"/>
              </a:rPr>
              <a:t>, analizaremos Efesios 4:20-22.</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467544" y="2204865"/>
            <a:ext cx="8229600" cy="1152128"/>
          </a:xfrm>
          <a:solidFill>
            <a:schemeClr val="accent5">
              <a:lumMod val="20000"/>
              <a:lumOff val="80000"/>
            </a:schemeClr>
          </a:solidFill>
        </p:spPr>
        <p:txBody>
          <a:bodyPr>
            <a:normAutofit lnSpcReduction="10000"/>
          </a:bodyPr>
          <a:lstStyle/>
          <a:p>
            <a:pPr marL="0" indent="0">
              <a:buNone/>
            </a:pPr>
            <a:r>
              <a:rPr lang="es-CO" sz="3800" b="1" i="1" u="sng" dirty="0" smtClean="0">
                <a:solidFill>
                  <a:srgbClr val="FF0000"/>
                </a:solidFill>
              </a:rPr>
              <a:t>Verso 20.</a:t>
            </a:r>
            <a:r>
              <a:rPr lang="es-CO" b="1" i="1" dirty="0" smtClean="0"/>
              <a:t> </a:t>
            </a:r>
            <a:r>
              <a:rPr lang="es-CO" sz="2000" b="1" i="1" dirty="0" smtClean="0"/>
              <a:t>«</a:t>
            </a:r>
            <a:r>
              <a:rPr lang="es-CO" sz="2800" b="1" i="1" dirty="0" smtClean="0"/>
              <a:t>Más </a:t>
            </a:r>
            <a:r>
              <a:rPr lang="es-CO" sz="2800" b="1" i="1" dirty="0"/>
              <a:t>vosotros no habéis aprendido así a </a:t>
            </a:r>
            <a:r>
              <a:rPr lang="es-CO" sz="2800" b="1" i="1" dirty="0" smtClean="0"/>
              <a:t>Cristo»</a:t>
            </a:r>
            <a:r>
              <a:rPr lang="es-CO" sz="3800" b="1" i="1" dirty="0" smtClean="0"/>
              <a:t>.</a:t>
            </a:r>
            <a:endParaRPr lang="es-CO" sz="3800" b="1" dirty="0"/>
          </a:p>
        </p:txBody>
      </p:sp>
      <p:sp>
        <p:nvSpPr>
          <p:cNvPr id="4" name="AutoShape 2" descr="data:image/jpeg;base64,/9j/4AAQSkZJRgABAQAAAQABAAD/2wCEAAkGBhASEBUUEhQVFRUWGBYXGBMXFxQXFhYXFhgVFRsdGBcXHSYeGRklGhQWIC8gIycpLCwwFh4xNTAqNSYrLCkBCQoKDgwOGg8PGikfHB8pKSkpLCkpLCkpKSwpKSwpKSksLCkpKSwpLCwpKSksKSwpLCkpLCk1KSkpLCwpKSwyLP/AABEIAJQAvgMBIgACEQEDEQH/xAAcAAABBQEBAQAAAAAAAAAAAAAAAwQFBgcBAgj/xAA+EAABAwIDBQUFBgQHAQEAAAABAgMRAAQSITEFBkFRcRMiMmGBB5GhscEUQlJictEVI+HwJDNDRIKSomMW/8QAGQEAAgMBAAAAAAAAAAAAAAAAAAMBAgQF/8QAJREAAgICAgICAQUAAAAAAAAAAAECEQMhEjEEQRNRMhQiQnHB/9oADAMBAAIRAxEAPwDcaKKKACiiigArhrtMdsbWbtmVOuGEpHqTwA8yah6AWurxttOJxSUpHFRAFVu79pNggwFqX+lOXvNZfvDtt+9dxueEGEt/dSPlPnUT/DVTmYPDj7gNTS/kGrGbG17T9nkwVLHmU5CrFs/azDwlpxK+hE+7WvnF5iMh79ffHGlNluradSttSkqT3pBIOWgPWBRzDgfS012s+3N9oTlw72LwBVOSkiABHHz1rQBV07FtUdoooqxAUUUUAFFcxUYqAO0VwKrs0AFFFFABRRRQAUUUUAFFFFAAax72p7w9pdBhKu4zmoA6uHP4Aj31om9m8ibNgrOayCEJ5mNeg1r5zuLpSl4lHEpRKiealGT8/lS5v0MgvZKIfJP05dOVOy5OWg/v0mo1KTEq6x9adMKUOQ9B9aUNF/4eV6adZpZqxKfFHykjQAcB50ps2xcflSUkxllh1qwbN3NcXBdIQOQOJR9YgUuU0i6i2PfZ3skqdKwO6klRPBSsv6e4VqYqA2QGmA20gQCYA84J+lT6afhdxsRlVOjtFFcmnCjtIXl2lptS1mEpBJPIClpqme1hahs1wp4FJV+ka+nGqyeiUih71+0q7fWpLCyy0Mhh8auqvoKqI3kuAlSQ86Arxd9QxdaRQypKpcBiMp0KjED/ANAnpTS4aGZBnhPPzqg2qJLZ28t0wsKaecQRqMRKT1Scj61s24XtDTeDsnsKXwMo8LgjVM6K5isFQZ15RS+z9oKacQtPibUFJjWQZ9Knoq9n1VRTPZN+HmW3U6LSFe8fvTymCwooooAKKK4TQB2a8OPJT4lAdSB86Y7S2oG4SlONZ0QPmo8BVevNnPOHGtlhw/hxKxeijx9Kso32Vckil+2HaZ+1NJBlHZkiDIMyKzq0SC4JOQ48K03eHd1l9pRQCnD4kEALaV5gcDz0NZ4dnlpzAvWdeB5e+l5IcdjITUtDxTiSrWRPv6/tSrq0icwT14cv76VGXDwCwEImT605t7eXghQwiUyJOY11pHQ9bNH3Gtg3aBxQ1lXmaSv9/wBalFthjv5ABwlJk/liY61IbPvghIA0GQFNtrbwsgSoJEagmCryxcOtYE7b0bnGl2WrdRtSkBbwHbZjLRIPBM8+flU+HKqm7N6pbYcCAlKxIGKTHSBU0X66WCLUNqjnZq5aZJl2udpUcLilEvZU+hQ87Sq5vS+lTiGlRgjtFD8UKyB8pTTy/wBtMsiXFhPU69KodvvCb27ccGSMQbR5pbGORzOJcR5Vnzuo6H4I3PYjtDddssPgFULONKeIIk4pOgk/Cs5vrfsVpSoyCMQMRM/OMsxzrcbNkCZUleMagR6EcOlV3ePdFkWqkpUABmhChiCD+XMED1rJiy12acsL6Mn7UGaRTrSjzISspGeHKfMV5rd2Yj6H9l1+h3ZjOEyUYkKHEKClfQirbWL+xja/Z3DludHAFD9QH7fKtnSasmUaO0UUVYgKY7W2mGW8REnRKRqo09NRG1L0IcQkJxuKnCJgACJJPAVF0Ay2dsJ1wly4UQVZ4EnP1P0p7cbFATLalA+feB604Q68RkEA9VEfSmVzZ3h0f9AlMfGpcmHFFf2mhSzjT3X0A9HW+IPONedQF5sVm6EEYZ0/Io6Qfwn6xVuUytctOQh7xNL4FSeQ89CKrrjsK0gKBIHI/fQehkjoafCXJUKnHi7KhbbvfZ7k9pkRAUk6CZAKSfuK+BBFIbzWJQ6HUZ5DEOIA4jnV8vrcXLUZdsgHCTotOhSryMQeRg1Qb+3dkDMgrSAk6pGIJUFH8SZiPMVjzYmpcka8OVOPFnvZ+9hEccsutSOynrcPpUsh5SyAQfu4jHdB0H7U33r2A2m6QlIwYgucOWYUI+BpzuVusvtO2MkokpnQlP8ASlKKWxrk+jSEOwIFKIdpg8rCYGhzHPPgflXEXHKt6p7Mr0TCDIqD3i3zYtQUzjdjJtOvqfuio/ejeFTDBweNw4EnkTqfQVn4swC4rUnMk6kzqaz5cnHRt8bxnl2+hHan2i4Wp1biio5kZwAeAHCpfcvb1o02q3uu4cRWlyDHeABBI8Jy140yx91QjifWoHaFsQoK0nLWJrL+epGvPgWJcoI1ZG8Fikfylpjmk6n96ht4NqrcQookJAJK1Hh5Diap+691guQnDIUcJ8iZj4/OrRvK6cIThAkExwy4kcelIeNRnQuEnOJntw6omCAMydM8+dKMMkkV5IlRqSYSE+gn61u9GCtsmN0F4NpW8fjA+BJ+ANfQDDlfMNlfrQ8lxOSkqBT7x9K+jdibQDrSFj7yQenl1BmrQ+iJp1ZL0VxJrtMFHDTI24xqWdSAkeQGfzPwp4pWVN31xAqrJPTJzpRYpBo05qEBGbe2WX2FBBwuJ77Sx91xOaT0nIjiCaoRvPtCQ5hwlwYynih5shLqR64SP1GtMJg1n28VmLa5cI8C/wDEDqmEO/8AlQV/xFXg6kiJR5RaGDNwdRAUk6eYge7MehTSO12kFTdxHdC2y4NIUhQKVeQyCT1B4Utti3KShxMQqG1DhiE9nJ5KBKJ8weFKWK0rBChKHAULB5kRmOf1FaWrRnTpk1tzZLVzcWy0mB2biuvhMHz1HpTvdy3LbymvuJU4B64VfI1HboYkuqYcMloHCTxQrQ/v5g1LB7DtApH3glR9U4foKwShUjapXEbrt5fWAAcKiBI0yScv+1TCRCDKQDwIAH0qt3d6pNypxJyC3SRzQOybV7ikn0qzpUlKS4s5BJVJ0AAJ+lRuyTKPaVtjtr1DQ/26O9pBW4QTl5JCf+xqEUe9h/Eimir7trpx4zDqlKz1hRMT0GGnb7JSQTwy95pE+zueNHjBCqU5VH7WtkqAkaGnoUZNJXLZIqidOzVkipxaZ52Epu2ebdUklKTiI46EDrH70hvLt1x9RUYTi5axwA5JHxzPGnSWwQoHQT7gKrNy9iP95DhTca5O2czyawqo+z0yQBPOh1/L59Kbkk6UqpsggDWfjT/7OWt6FrJsrcSBpM+6tw3Hv/8ADpRM4SQOhz+tZHZNdkkj769fyjyrXPZ42hdocY/1DB4jJOhqkZXM3ZMXDx992i7MqkUpSNu3HGRzpatBzBte3KW0FStBVA2l7RXDcYE2+QBOa4Jz492BV82oiWleWfuzrMdtWqUbXQAO6pKo6qgj5VRvZdK0Wmz3+bgdow6jzGFafgZ+FTVnvRaOZJdSD+FUoPuVFdb2e2pAOEaeVNbjd5lQ8NFhSJpzMfWoHe2yDjCXIktKxEc0KGBY9UqNQ93s+6tCHbUlSR47Y+Fafy/hUM6ldm7xM3TRiUhaSBi1GuvmDUWFFU2WkPWq2FmSiWlHjKfAr1ThPrUfsm9/mYV5FR7Nfk6Mwf8Alkes0s292G0kg5IumwRy7ROXv4e6m+9Vj2Twd0Q5CFmPCZ7ivRUT1NbYOzJNUyzJVhdbcORSezWfyqIz6TnThVwPtLr3BOY/SgT9KY7Kf7ZrvZKEoWPzJyP0I8jUnsdkOEJPAgq6J/cgCs+RD8bEV2JQ7bBQ8SHArlic75+NIbbU79juLceIMuJT+YFKsP7VYNvMYglXFJmfLQ/Oq1vkhf8ADXlDxIBSTx7NZAVnzEmKySe6NUPTM0s20q7w0OY9QK9uPKkIiRqDxyOhpG1gARlQl/8AmAc8vWkvs76dRQ6SrvmllkEUkFjGSa8re0nr6VUY3Qjcu4WHVc5Hqe7Ve2fYrecQ2gSpagkev9Jq42O6dzesANjCkme1XIRrw4q9Ku26fs4t7MhxalPuxhxEYED9CJnhqok/KtMLS12cXzJKWRfVGeq9nd+m5LSUBYSlJL2aWhinLEdVCDIEnTnXnam77dqtKe1LzpzKgMKEAHPCMyqNJJ1nKtX3kv0stnPCIJ/SnyHM6VjAvFu3KnFEAnIJVMBI0A5das/x2Z8UbmvoetWZOfDnWsbgNH7Gg5worUBz7xHu7tZK/dqWCjwq4AZz0rb932SzbstZJwNoTGUiEilY1u2bvNmuKjEnmEwKUry2Mq9VrRyGeVpkEc6y3eKzWLpt6DCHEoJ5ZEfM1qhqr7wIw2j6jmA4F+iSn9jVZItFkvsi4Cm9afFsVVm9muMKDiFYkKg+hzqxsqJFQQz2pkRzqm7Vseyu1FA/luJxqHJwa9JyNWvaLpS2SNYy68K8bMscDQSrNRzWTnKlZn9vSjsE6M03t2YVWhM/zLZaXkK/+TkEx0UAfSpmzWi/swVDxpKVjkrQ/EzV1udmMrBC20qyw5gaHh0qlWOzG2XXvs4LaFLjACSnu92YOhyqXlWOOw+N5Hog9hvlh1Tbh7yCG3AdTkS04AeBT3T5gVKv3NynEbVQSokDMSInOpE2acWJUFWmI65UoLlCchSZ+Zy6Q6Hi127PdttB/BhchZ/ERh+AouUl1pTbpBbWClSIACknIg8YimV9tttoSsgfOq3tPehYQHVNlLJUEhRVClE8k6xWRynJ6NKhBaZZbPd6wTkllv8A6il17s2S/wDbtnj4RNQFjvZbATi9I/ua7tnf1LKdOzJEgKzdP6Wxp1VFEYzb6Lzko+x9tDcC1c8IW0c/CZHuOVed3dzmmHi44sPQIQCjJJ4lQkyeA5VRHfaa+VSAsaxLiT/5wCPQ0un2qXhTHZIziHAVyegiPjT1iyR2L/UclSbNiUMWYVI8uHXlSd08lKJ0CQZ6QSfhWVJ9rykgTb97MEhce6BS1z7W7daCDbPmQQR2rehEa4adFS/kjNKvTIbfLehdy8G2iYBkkc+A6AfGm1o6kAIcSTwmCfjVcbvMKiUJgEkgHMgTkCeNSFnt93FAbxE8BPyqMibNXi5YQW+ySv2wkhSCRhhaVDUQZ4++tM3L3nLsJdw4zovTFzkcFVk1zeOqXhUhSDkoiMwkHXpV+3Ts+zOMpOER3wIEmIkfdIkaZGcqp+PZOecckv2muo0r1TWxelInXjTqtSdnNejhqPvrXE0tJEyTlzqRrhFQ0SjNVMXFo8lK3VqYP+WCZCQPu+nyrRLYjACNIphtnY4eaUjQ6pPJX7HOoTd+4ukoKcoSYhQMjpnpVb+y9WtFmunkiJzjOPPhXbZyRJNQbqlAkqkqOZqMdYfeXgSepzgDzoRWi17Rv0tsuOSIQhSp/SJrN7baykoHM5k9czVh2huytTX2ZtwhJKS86czAzCEjQSdTwHWnVnuTbJABTi/USfhScseTHY5KBWf4mmCVrAHWo273pQMmsuazr6Crne+z+wXI7FPpIPpFVHePcrApKmQXC1Kvs58TiUjFhQriZAy11qsMME7kXeeTVIsm5uym20l98ArJxB1cdwZQEzkOcjnUF7SDs55GPH2akmQ+P8tREiMH+srPQD1FU1e33XyCn+a4SEhawRbskT3UN+GROpzMDlUUNnrecWHyo3WWFRMgoGgjTATOg9KbaQvi27JJvaLQJLZKIEB1ZSXT5pTGFsawBiPMioLaSmzOEGTmVkkknmZzJPM0/d2ApakKbSlvGoNlKjAQvSCTpn8xXjbO7DtqoJdLZUfuoXiI11y8qvBJ7stknrjRHbOYKl5JCyM4V4R5n9qcX1y9njI5QCI6ACvduw9GBBA0kgZ555z1py1uy4DLqsIP34kSeB/DUOW7ZNrhxV/4QKnCaEpq4P7EtFIwiUucxKhP9+6m+7+6JcdPaDJPXOo+S+xfx0R27WxTcvYZhI1P7Voe7jFtbt4A338RkxJVnlnThG6RZh1hBTGf9ipXZ9kl3vaE8Pwq5fWkTlbHRVKyPtbLFdqeIErQEgfhwk5VYWbMKaWkACSkEeo+g+FN2P8AMShaSkhUeUEairNb7NCVSNCUn1FEYtsiUkkO2WSDrlyNL1wV2tiRkCiiipAbXrS1JhMZ5EnlTRvZa/vLniBEAHnrJqUooAjkbLIiVkxwgRnyFexahsd3UmATzNPq8KRnPKoaAYrksEtZmDB4k04siS2kq1jPrS6GwBAroFQkTY0u9nJXnJSoaKSYP9aYvbPKsnNZyWNZGh8jU1XCKHEEzON5N0ShSnwP5bh/ntjQK07VPKcpHAiedQlxYslKUuqCVo7zT2QkDn8iPUVsCm5qhbwezta3sTCkhCtUrkhHPD+XjFZ54ndofjzUqZSTbLcLmU9rhTCc5V4cUHOrFu57PgorVcpKyVDCTM5ddauO7O5zdoCScbitVkRA5JHAVYcFXhBrsrPIn0UzZW4NunEpQJJKj6Tl8AKlNn7sNBBxJBxYpSdIPD3VP4a7FM4IXyZQ9mbnNt3DiDmAZTOZwqzHuzHpU9/+aQHElIAHGKmjbjFi4xFKVX4l7Lc2JhkREZU0OyESSBE8qf12ruKZVSaGv2FJjEASNFU5ArtFCikRdhRRRViAooooAKKKKACiiigAooooAKKKKACuRRRQB2iiigAooooAKKKKACiiigAooooAKKKKA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solidFill>
                <a:prstClr val="black"/>
              </a:solidFill>
            </a:endParaRPr>
          </a:p>
        </p:txBody>
      </p:sp>
      <p:sp>
        <p:nvSpPr>
          <p:cNvPr id="5" name="4 Rectángulo"/>
          <p:cNvSpPr/>
          <p:nvPr/>
        </p:nvSpPr>
        <p:spPr>
          <a:xfrm>
            <a:off x="0" y="3404444"/>
            <a:ext cx="5868144" cy="3539430"/>
          </a:xfrm>
          <a:prstGeom prst="rect">
            <a:avLst/>
          </a:prstGeom>
          <a:solidFill>
            <a:schemeClr val="accent6">
              <a:lumMod val="60000"/>
              <a:lumOff val="40000"/>
            </a:schemeClr>
          </a:solidFill>
        </p:spPr>
        <p:txBody>
          <a:bodyPr wrap="square">
            <a:spAutoFit/>
          </a:bodyPr>
          <a:lstStyle/>
          <a:p>
            <a:pPr algn="ctr"/>
            <a:r>
              <a:rPr lang="es-CO" sz="2800" dirty="0">
                <a:solidFill>
                  <a:prstClr val="black"/>
                </a:solidFill>
              </a:rPr>
              <a:t>Las enseñanzas de Jesús en los evangelios son diametralmente opuestas a lo que estos “cristianos” practican. Pablo le advierte a los cristianos y les da a entender que todos los que actúan de esa manera aunque digan que son cristianos, NO LO SON!</a:t>
            </a:r>
          </a:p>
        </p:txBody>
      </p:sp>
      <p:sp>
        <p:nvSpPr>
          <p:cNvPr id="6" name="AutoShape 4" descr="data:image/jpeg;base64,/9j/4AAQSkZJRgABAQAAAQABAAD/2wCEAAkGBhASEBUUEhQVFRUWGBYXGBMXFxQXFhYXFhgVFRsdGBcXHSYeGRklGhQWIC8gIycpLCwwFh4xNTAqNSYrLCkBCQoKDgwOGg8PGikfHB8pKSkpLCkpLCkpKSwpKSwpKSksLCkpKSwpLCwpKSksKSwpLCkpLCk1KSkpLCwpKSwyLP/AABEIAJQAvgMBIgACEQEDEQH/xAAcAAABBQEBAQAAAAAAAAAAAAAAAwQFBgcBAgj/xAA+EAABAwIDBQUFBgQHAQEAAAABAgMRAAQSITEFBkFRcRMiMmGBB5GhscEUQlJictEVI+HwJDNDRIKSomMW/8QAGQEAAgMBAAAAAAAAAAAAAAAAAAMBAgQF/8QAJREAAgICAgICAQUAAAAAAAAAAAECEQMhEjEEQRNRMhQiQnHB/9oADAMBAAIRAxEAPwDcaKKKACiiigArhrtMdsbWbtmVOuGEpHqTwA8yah6AWurxttOJxSUpHFRAFVu79pNggwFqX+lOXvNZfvDtt+9dxueEGEt/dSPlPnUT/DVTmYPDj7gNTS/kGrGbG17T9nkwVLHmU5CrFs/azDwlpxK+hE+7WvnF5iMh79ffHGlNluradSttSkqT3pBIOWgPWBRzDgfS012s+3N9oTlw72LwBVOSkiABHHz1rQBV07FtUdoooqxAUUUUAFFcxUYqAO0VwKrs0AFFFFABRRRQAUUUUAFFFFAAax72p7w9pdBhKu4zmoA6uHP4Aj31om9m8ibNgrOayCEJ5mNeg1r5zuLpSl4lHEpRKiealGT8/lS5v0MgvZKIfJP05dOVOy5OWg/v0mo1KTEq6x9adMKUOQ9B9aUNF/4eV6adZpZqxKfFHykjQAcB50ps2xcflSUkxllh1qwbN3NcXBdIQOQOJR9YgUuU0i6i2PfZ3skqdKwO6klRPBSsv6e4VqYqA2QGmA20gQCYA84J+lT6afhdxsRlVOjtFFcmnCjtIXl2lptS1mEpBJPIClpqme1hahs1wp4FJV+ka+nGqyeiUih71+0q7fWpLCyy0Mhh8auqvoKqI3kuAlSQ86Arxd9QxdaRQypKpcBiMp0KjED/ANAnpTS4aGZBnhPPzqg2qJLZ28t0wsKaecQRqMRKT1Scj61s24XtDTeDsnsKXwMo8LgjVM6K5isFQZ15RS+z9oKacQtPibUFJjWQZ9Knoq9n1VRTPZN+HmW3U6LSFe8fvTymCwooooAKKK4TQB2a8OPJT4lAdSB86Y7S2oG4SlONZ0QPmo8BVevNnPOHGtlhw/hxKxeijx9Kso32Vckil+2HaZ+1NJBlHZkiDIMyKzq0SC4JOQ48K03eHd1l9pRQCnD4kEALaV5gcDz0NZ4dnlpzAvWdeB5e+l5IcdjITUtDxTiSrWRPv6/tSrq0icwT14cv76VGXDwCwEImT605t7eXghQwiUyJOY11pHQ9bNH3Gtg3aBxQ1lXmaSv9/wBalFthjv5ABwlJk/liY61IbPvghIA0GQFNtrbwsgSoJEagmCryxcOtYE7b0bnGl2WrdRtSkBbwHbZjLRIPBM8+flU+HKqm7N6pbYcCAlKxIGKTHSBU0X66WCLUNqjnZq5aZJl2udpUcLilEvZU+hQ87Sq5vS+lTiGlRgjtFD8UKyB8pTTy/wBtMsiXFhPU69KodvvCb27ccGSMQbR5pbGORzOJcR5Vnzuo6H4I3PYjtDddssPgFULONKeIIk4pOgk/Cs5vrfsVpSoyCMQMRM/OMsxzrcbNkCZUleMagR6EcOlV3ePdFkWqkpUABmhChiCD+XMED1rJiy12acsL6Mn7UGaRTrSjzISspGeHKfMV5rd2Yj6H9l1+h3ZjOEyUYkKHEKClfQirbWL+xja/Z3DludHAFD9QH7fKtnSasmUaO0UUVYgKY7W2mGW8REnRKRqo09NRG1L0IcQkJxuKnCJgACJJPAVF0Ay2dsJ1wly4UQVZ4EnP1P0p7cbFATLalA+feB604Q68RkEA9VEfSmVzZ3h0f9AlMfGpcmHFFf2mhSzjT3X0A9HW+IPONedQF5sVm6EEYZ0/Io6Qfwn6xVuUytctOQh7xNL4FSeQ89CKrrjsK0gKBIHI/fQehkjoafCXJUKnHi7KhbbvfZ7k9pkRAUk6CZAKSfuK+BBFIbzWJQ6HUZ5DEOIA4jnV8vrcXLUZdsgHCTotOhSryMQeRg1Qb+3dkDMgrSAk6pGIJUFH8SZiPMVjzYmpcka8OVOPFnvZ+9hEccsutSOynrcPpUsh5SyAQfu4jHdB0H7U33r2A2m6QlIwYgucOWYUI+BpzuVusvtO2MkokpnQlP8ASlKKWxrk+jSEOwIFKIdpg8rCYGhzHPPgflXEXHKt6p7Mr0TCDIqD3i3zYtQUzjdjJtOvqfuio/ejeFTDBweNw4EnkTqfQVn4swC4rUnMk6kzqaz5cnHRt8bxnl2+hHan2i4Wp1biio5kZwAeAHCpfcvb1o02q3uu4cRWlyDHeABBI8Jy140yx91QjifWoHaFsQoK0nLWJrL+epGvPgWJcoI1ZG8Fikfylpjmk6n96ht4NqrcQookJAJK1Hh5Diap+691guQnDIUcJ8iZj4/OrRvK6cIThAkExwy4kcelIeNRnQuEnOJntw6omCAMydM8+dKMMkkV5IlRqSYSE+gn61u9GCtsmN0F4NpW8fjA+BJ+ANfQDDlfMNlfrQ8lxOSkqBT7x9K+jdibQDrSFj7yQenl1BmrQ+iJp1ZL0VxJrtMFHDTI24xqWdSAkeQGfzPwp4pWVN31xAqrJPTJzpRYpBo05qEBGbe2WX2FBBwuJ77Sx91xOaT0nIjiCaoRvPtCQ5hwlwYynih5shLqR64SP1GtMJg1n28VmLa5cI8C/wDEDqmEO/8AlQV/xFXg6kiJR5RaGDNwdRAUk6eYge7MehTSO12kFTdxHdC2y4NIUhQKVeQyCT1B4Utti3KShxMQqG1DhiE9nJ5KBKJ8weFKWK0rBChKHAULB5kRmOf1FaWrRnTpk1tzZLVzcWy0mB2biuvhMHz1HpTvdy3LbymvuJU4B64VfI1HboYkuqYcMloHCTxQrQ/v5g1LB7DtApH3glR9U4foKwShUjapXEbrt5fWAAcKiBI0yScv+1TCRCDKQDwIAH0qt3d6pNypxJyC3SRzQOybV7ikn0qzpUlKS4s5BJVJ0AAJ+lRuyTKPaVtjtr1DQ/26O9pBW4QTl5JCf+xqEUe9h/Eimir7trpx4zDqlKz1hRMT0GGnb7JSQTwy95pE+zueNHjBCqU5VH7WtkqAkaGnoUZNJXLZIqidOzVkipxaZ52Epu2ebdUklKTiI46EDrH70hvLt1x9RUYTi5axwA5JHxzPGnSWwQoHQT7gKrNy9iP95DhTca5O2czyawqo+z0yQBPOh1/L59Kbkk6UqpsggDWfjT/7OWt6FrJsrcSBpM+6tw3Hv/8ADpRM4SQOhz+tZHZNdkkj769fyjyrXPZ42hdocY/1DB4jJOhqkZXM3ZMXDx992i7MqkUpSNu3HGRzpatBzBte3KW0FStBVA2l7RXDcYE2+QBOa4Jz492BV82oiWleWfuzrMdtWqUbXQAO6pKo6qgj5VRvZdK0Wmz3+bgdow6jzGFafgZ+FTVnvRaOZJdSD+FUoPuVFdb2e2pAOEaeVNbjd5lQ8NFhSJpzMfWoHe2yDjCXIktKxEc0KGBY9UqNQ93s+6tCHbUlSR47Y+Fafy/hUM6ldm7xM3TRiUhaSBi1GuvmDUWFFU2WkPWq2FmSiWlHjKfAr1ThPrUfsm9/mYV5FR7Nfk6Mwf8Alkes0s292G0kg5IumwRy7ROXv4e6m+9Vj2Twd0Q5CFmPCZ7ivRUT1NbYOzJNUyzJVhdbcORSezWfyqIz6TnThVwPtLr3BOY/SgT9KY7Kf7ZrvZKEoWPzJyP0I8jUnsdkOEJPAgq6J/cgCs+RD8bEV2JQ7bBQ8SHArlic75+NIbbU79juLceIMuJT+YFKsP7VYNvMYglXFJmfLQ/Oq1vkhf8ADXlDxIBSTx7NZAVnzEmKySe6NUPTM0s20q7w0OY9QK9uPKkIiRqDxyOhpG1gARlQl/8AmAc8vWkvs76dRQ6SrvmllkEUkFjGSa8re0nr6VUY3Qjcu4WHVc5Hqe7Ve2fYrecQ2gSpagkev9Jq42O6dzesANjCkme1XIRrw4q9Ku26fs4t7MhxalPuxhxEYED9CJnhqok/KtMLS12cXzJKWRfVGeq9nd+m5LSUBYSlJL2aWhinLEdVCDIEnTnXnam77dqtKe1LzpzKgMKEAHPCMyqNJJ1nKtX3kv0stnPCIJ/SnyHM6VjAvFu3KnFEAnIJVMBI0A5das/x2Z8UbmvoetWZOfDnWsbgNH7Gg5worUBz7xHu7tZK/dqWCjwq4AZz0rb932SzbstZJwNoTGUiEilY1u2bvNmuKjEnmEwKUry2Mq9VrRyGeVpkEc6y3eKzWLpt6DCHEoJ5ZEfM1qhqr7wIw2j6jmA4F+iSn9jVZItFkvsi4Cm9afFsVVm9muMKDiFYkKg+hzqxsqJFQQz2pkRzqm7Vseyu1FA/luJxqHJwa9JyNWvaLpS2SNYy68K8bMscDQSrNRzWTnKlZn9vSjsE6M03t2YVWhM/zLZaXkK/+TkEx0UAfSpmzWi/swVDxpKVjkrQ/EzV1udmMrBC20qyw5gaHh0qlWOzG2XXvs4LaFLjACSnu92YOhyqXlWOOw+N5Hog9hvlh1Tbh7yCG3AdTkS04AeBT3T5gVKv3NynEbVQSokDMSInOpE2acWJUFWmI65UoLlCchSZ+Zy6Q6Hi127PdttB/BhchZ/ERh+AouUl1pTbpBbWClSIACknIg8YimV9tttoSsgfOq3tPehYQHVNlLJUEhRVClE8k6xWRynJ6NKhBaZZbPd6wTkllv8A6il17s2S/wDbtnj4RNQFjvZbATi9I/ua7tnf1LKdOzJEgKzdP6Wxp1VFEYzb6Lzko+x9tDcC1c8IW0c/CZHuOVed3dzmmHi44sPQIQCjJJ4lQkyeA5VRHfaa+VSAsaxLiT/5wCPQ0un2qXhTHZIziHAVyegiPjT1iyR2L/UclSbNiUMWYVI8uHXlSd08lKJ0CQZ6QSfhWVJ9rykgTb97MEhce6BS1z7W7daCDbPmQQR2rehEa4adFS/kjNKvTIbfLehdy8G2iYBkkc+A6AfGm1o6kAIcSTwmCfjVcbvMKiUJgEkgHMgTkCeNSFnt93FAbxE8BPyqMibNXi5YQW+ySv2wkhSCRhhaVDUQZ4++tM3L3nLsJdw4zovTFzkcFVk1zeOqXhUhSDkoiMwkHXpV+3Ts+zOMpOER3wIEmIkfdIkaZGcqp+PZOecckv2muo0r1TWxelInXjTqtSdnNejhqPvrXE0tJEyTlzqRrhFQ0SjNVMXFo8lK3VqYP+WCZCQPu+nyrRLYjACNIphtnY4eaUjQ6pPJX7HOoTd+4ukoKcoSYhQMjpnpVb+y9WtFmunkiJzjOPPhXbZyRJNQbqlAkqkqOZqMdYfeXgSepzgDzoRWi17Rv0tsuOSIQhSp/SJrN7baykoHM5k9czVh2huytTX2ZtwhJKS86czAzCEjQSdTwHWnVnuTbJABTi/USfhScseTHY5KBWf4mmCVrAHWo273pQMmsuazr6Crne+z+wXI7FPpIPpFVHePcrApKmQXC1Kvs58TiUjFhQriZAy11qsMME7kXeeTVIsm5uym20l98ArJxB1cdwZQEzkOcjnUF7SDs55GPH2akmQ+P8tREiMH+srPQD1FU1e33XyCn+a4SEhawRbskT3UN+GROpzMDlUUNnrecWHyo3WWFRMgoGgjTATOg9KbaQvi27JJvaLQJLZKIEB1ZSXT5pTGFsawBiPMioLaSmzOEGTmVkkknmZzJPM0/d2ApakKbSlvGoNlKjAQvSCTpn8xXjbO7DtqoJdLZUfuoXiI11y8qvBJ7stknrjRHbOYKl5JCyM4V4R5n9qcX1y9njI5QCI6ACvduw9GBBA0kgZ555z1py1uy4DLqsIP34kSeB/DUOW7ZNrhxV/4QKnCaEpq4P7EtFIwiUucxKhP9+6m+7+6JcdPaDJPXOo+S+xfx0R27WxTcvYZhI1P7Voe7jFtbt4A338RkxJVnlnThG6RZh1hBTGf9ipXZ9kl3vaE8Pwq5fWkTlbHRVKyPtbLFdqeIErQEgfhwk5VYWbMKaWkACSkEeo+g+FN2P8AMShaSkhUeUEairNb7NCVSNCUn1FEYtsiUkkO2WSDrlyNL1wV2tiRkCiiipAbXrS1JhMZ5EnlTRvZa/vLniBEAHnrJqUooAjkbLIiVkxwgRnyFexahsd3UmATzNPq8KRnPKoaAYrksEtZmDB4k04siS2kq1jPrS6GwBAroFQkTY0u9nJXnJSoaKSYP9aYvbPKsnNZyWNZGh8jU1XCKHEEzON5N0ShSnwP5bh/ntjQK07VPKcpHAiedQlxYslKUuqCVo7zT2QkDn8iPUVsCm5qhbwezta3sTCkhCtUrkhHPD+XjFZ54ndofjzUqZSTbLcLmU9rhTCc5V4cUHOrFu57PgorVcpKyVDCTM5ddauO7O5zdoCScbitVkRA5JHAVYcFXhBrsrPIn0UzZW4NunEpQJJKj6Tl8AKlNn7sNBBxJBxYpSdIPD3VP4a7FM4IXyZQ9mbnNt3DiDmAZTOZwqzHuzHpU9/+aQHElIAHGKmjbjFi4xFKVX4l7Lc2JhkREZU0OyESSBE8qf12ruKZVSaGv2FJjEASNFU5ArtFCikRdhRRRViAooooAKKKKACiiigAooooAKKKKACuRRRQB2iiigAooooAKKKKACiiigAooooAKKKKA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solidFill>
                <a:prstClr val="black"/>
              </a:solidFill>
            </a:endParaRPr>
          </a:p>
        </p:txBody>
      </p:sp>
      <p:pic>
        <p:nvPicPr>
          <p:cNvPr id="1030" name="Picture 6" descr="http://frankbeltran.files.wordpress.com/2012/08/080612_1653_porquienhas1.jpg?w=64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3717032"/>
            <a:ext cx="3059038" cy="29142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3909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030"/>
                                        </p:tgtEl>
                                        <p:attrNameLst>
                                          <p:attrName>style.visibility</p:attrName>
                                        </p:attrNameLst>
                                      </p:cBhvr>
                                      <p:to>
                                        <p:strVal val="visible"/>
                                      </p:to>
                                    </p:set>
                                    <p:animEffect transition="in" filter="randombar(horizontal)">
                                      <p:cBhvr>
                                        <p:cTn id="17" dur="500"/>
                                        <p:tgtEl>
                                          <p:spTgt spid="1030"/>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2000"/>
                                        <p:tgtEl>
                                          <p:spTgt spid="5"/>
                                        </p:tgtEl>
                                      </p:cBhvr>
                                    </p:animEffect>
                                    <p:anim calcmode="lin" valueType="num">
                                      <p:cBhvr>
                                        <p:cTn id="23" dur="2000" fill="hold"/>
                                        <p:tgtEl>
                                          <p:spTgt spid="5"/>
                                        </p:tgtEl>
                                        <p:attrNameLst>
                                          <p:attrName>ppt_w</p:attrName>
                                        </p:attrNameLst>
                                      </p:cBhvr>
                                      <p:tavLst>
                                        <p:tav tm="0" fmla="#ppt_w*sin(2.5*pi*$)">
                                          <p:val>
                                            <p:fltVal val="0"/>
                                          </p:val>
                                        </p:tav>
                                        <p:tav tm="100000">
                                          <p:val>
                                            <p:fltVal val="1"/>
                                          </p:val>
                                        </p:tav>
                                      </p:tavLst>
                                    </p:anim>
                                    <p:anim calcmode="lin" valueType="num">
                                      <p:cBhvr>
                                        <p:cTn id="24"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80019" y="305227"/>
            <a:ext cx="8229600" cy="1755621"/>
          </a:xfrm>
        </p:spPr>
        <p:txBody>
          <a:bodyPr>
            <a:normAutofit fontScale="85000" lnSpcReduction="20000"/>
          </a:bodyPr>
          <a:lstStyle/>
          <a:p>
            <a:pPr marL="0" indent="0" algn="ctr">
              <a:buNone/>
            </a:pPr>
            <a:r>
              <a:rPr lang="es-CO" dirty="0"/>
              <a:t>Muchos de </a:t>
            </a:r>
            <a:r>
              <a:rPr lang="es-CO" dirty="0" smtClean="0"/>
              <a:t>estos </a:t>
            </a:r>
            <a:r>
              <a:rPr lang="es-CO" dirty="0"/>
              <a:t>cristianos, profesan, que lo conocen, cantan, alaban, oran, pero en su vida diaria no lo viven; son un show en la iglesia, pero en su vida personal, pareciera que jamás han tenido un encuentro </a:t>
            </a:r>
            <a:r>
              <a:rPr lang="es-CO" dirty="0" smtClean="0"/>
              <a:t>personal con </a:t>
            </a:r>
            <a:r>
              <a:rPr lang="es-CO" dirty="0"/>
              <a:t>el señor</a:t>
            </a:r>
            <a:r>
              <a:rPr lang="es-CO" dirty="0" smtClean="0"/>
              <a:t>.</a:t>
            </a:r>
            <a:endParaRPr lang="es-CO" dirty="0"/>
          </a:p>
          <a:p>
            <a:endParaRPr lang="es-CO" dirty="0"/>
          </a:p>
        </p:txBody>
      </p:sp>
      <p:sp>
        <p:nvSpPr>
          <p:cNvPr id="4" name="3 Rectángulo"/>
          <p:cNvSpPr/>
          <p:nvPr/>
        </p:nvSpPr>
        <p:spPr>
          <a:xfrm>
            <a:off x="395536" y="2413338"/>
            <a:ext cx="5760640" cy="1569660"/>
          </a:xfrm>
          <a:prstGeom prst="rect">
            <a:avLst/>
          </a:prstGeom>
        </p:spPr>
        <p:txBody>
          <a:bodyPr wrap="square">
            <a:spAutoFit/>
          </a:bodyPr>
          <a:lstStyle/>
          <a:p>
            <a:r>
              <a:rPr lang="es-CO" sz="3200" i="1" dirty="0">
                <a:solidFill>
                  <a:prstClr val="black"/>
                </a:solidFill>
              </a:rPr>
              <a:t>“Que tendrán apariencia de piedad, pero negarán la eficacia de ella; a éstos evita.” </a:t>
            </a:r>
            <a:r>
              <a:rPr lang="es-CO" sz="2800" i="1" dirty="0">
                <a:solidFill>
                  <a:srgbClr val="FF0000"/>
                </a:solidFill>
              </a:rPr>
              <a:t>2Timoteo 3:5</a:t>
            </a:r>
            <a:endParaRPr lang="es-CO" sz="3200" dirty="0">
              <a:solidFill>
                <a:srgbClr val="FF0000"/>
              </a:solidFill>
            </a:endParaRPr>
          </a:p>
        </p:txBody>
      </p:sp>
      <p:sp>
        <p:nvSpPr>
          <p:cNvPr id="5" name="4 Rectángulo"/>
          <p:cNvSpPr/>
          <p:nvPr/>
        </p:nvSpPr>
        <p:spPr>
          <a:xfrm>
            <a:off x="3275856" y="4653136"/>
            <a:ext cx="5652120" cy="2246769"/>
          </a:xfrm>
          <a:prstGeom prst="rect">
            <a:avLst/>
          </a:prstGeom>
        </p:spPr>
        <p:txBody>
          <a:bodyPr wrap="square">
            <a:spAutoFit/>
          </a:bodyPr>
          <a:lstStyle/>
          <a:p>
            <a:pPr algn="ctr"/>
            <a:r>
              <a:rPr lang="es-CO" sz="2800" i="1" dirty="0">
                <a:solidFill>
                  <a:prstClr val="black"/>
                </a:solidFill>
              </a:rPr>
              <a:t>“Profesan conocer a Dios, pero con los hechos lo niegan, siendo abominables y rebeldes, reprobados en cuanto a toda buena obra.</a:t>
            </a:r>
          </a:p>
          <a:p>
            <a:pPr algn="ctr"/>
            <a:r>
              <a:rPr lang="es-CO" sz="2800" i="1" dirty="0">
                <a:solidFill>
                  <a:srgbClr val="FF0000"/>
                </a:solidFill>
              </a:rPr>
              <a:t>”</a:t>
            </a:r>
            <a:r>
              <a:rPr lang="es-CO" sz="2800" b="1" i="1" dirty="0">
                <a:solidFill>
                  <a:srgbClr val="FF0000"/>
                </a:solidFill>
              </a:rPr>
              <a:t>Tito 1:16</a:t>
            </a:r>
            <a:endParaRPr lang="es-CO" sz="2800" dirty="0">
              <a:solidFill>
                <a:srgbClr val="FF0000"/>
              </a:solidFill>
            </a:endParaRPr>
          </a:p>
        </p:txBody>
      </p:sp>
      <p:pic>
        <p:nvPicPr>
          <p:cNvPr id="2050" name="Picture 2" descr="http://4.bp.blogspot.com/-SLbEot9bcSs/T6MPFHlLW2I/AAAAAAAAA-0/c2Trw_d034M/s1600/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1916832"/>
            <a:ext cx="2465107" cy="252028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t1.gstatic.com/images?q=tbn:ANd9GcQEmHNOCWqgIj5QtTXWCaqyw8aqDad6769Crf4_ir8Pyg-JAEv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4149080"/>
            <a:ext cx="2880320" cy="2448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1834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randombar(horizontal)">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nodeType="clickEffect">
                                  <p:stCondLst>
                                    <p:cond delay="0"/>
                                  </p:stCondLst>
                                  <p:childTnLst>
                                    <p:set>
                                      <p:cBhvr>
                                        <p:cTn id="29" dur="1" fill="hold">
                                          <p:stCondLst>
                                            <p:cond delay="0"/>
                                          </p:stCondLst>
                                        </p:cTn>
                                        <p:tgtEl>
                                          <p:spTgt spid="2052"/>
                                        </p:tgtEl>
                                        <p:attrNameLst>
                                          <p:attrName>style.visibility</p:attrName>
                                        </p:attrNameLst>
                                      </p:cBhvr>
                                      <p:to>
                                        <p:strVal val="visible"/>
                                      </p:to>
                                    </p:set>
                                    <p:animEffect transition="in" filter="wipe(down)">
                                      <p:cBhvr>
                                        <p:cTn id="30" dur="580">
                                          <p:stCondLst>
                                            <p:cond delay="0"/>
                                          </p:stCondLst>
                                        </p:cTn>
                                        <p:tgtEl>
                                          <p:spTgt spid="2052"/>
                                        </p:tgtEl>
                                      </p:cBhvr>
                                    </p:animEffect>
                                    <p:anim calcmode="lin" valueType="num">
                                      <p:cBhvr>
                                        <p:cTn id="31" dur="1822" tmFilter="0,0; 0.14,0.36; 0.43,0.73; 0.71,0.91; 1.0,1.0">
                                          <p:stCondLst>
                                            <p:cond delay="0"/>
                                          </p:stCondLst>
                                        </p:cTn>
                                        <p:tgtEl>
                                          <p:spTgt spid="2052"/>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2052"/>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2052"/>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2052"/>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2052"/>
                                        </p:tgtEl>
                                        <p:attrNameLst>
                                          <p:attrName>ppt_y</p:attrName>
                                        </p:attrNameLst>
                                      </p:cBhvr>
                                      <p:tavLst>
                                        <p:tav tm="0" fmla="#ppt_y-sin(pi*$)/81">
                                          <p:val>
                                            <p:fltVal val="0"/>
                                          </p:val>
                                        </p:tav>
                                        <p:tav tm="100000">
                                          <p:val>
                                            <p:fltVal val="1"/>
                                          </p:val>
                                        </p:tav>
                                      </p:tavLst>
                                    </p:anim>
                                    <p:animScale>
                                      <p:cBhvr>
                                        <p:cTn id="36" dur="26">
                                          <p:stCondLst>
                                            <p:cond delay="650"/>
                                          </p:stCondLst>
                                        </p:cTn>
                                        <p:tgtEl>
                                          <p:spTgt spid="2052"/>
                                        </p:tgtEl>
                                      </p:cBhvr>
                                      <p:to x="100000" y="60000"/>
                                    </p:animScale>
                                    <p:animScale>
                                      <p:cBhvr>
                                        <p:cTn id="37" dur="166" decel="50000">
                                          <p:stCondLst>
                                            <p:cond delay="676"/>
                                          </p:stCondLst>
                                        </p:cTn>
                                        <p:tgtEl>
                                          <p:spTgt spid="2052"/>
                                        </p:tgtEl>
                                      </p:cBhvr>
                                      <p:to x="100000" y="100000"/>
                                    </p:animScale>
                                    <p:animScale>
                                      <p:cBhvr>
                                        <p:cTn id="38" dur="26">
                                          <p:stCondLst>
                                            <p:cond delay="1312"/>
                                          </p:stCondLst>
                                        </p:cTn>
                                        <p:tgtEl>
                                          <p:spTgt spid="2052"/>
                                        </p:tgtEl>
                                      </p:cBhvr>
                                      <p:to x="100000" y="80000"/>
                                    </p:animScale>
                                    <p:animScale>
                                      <p:cBhvr>
                                        <p:cTn id="39" dur="166" decel="50000">
                                          <p:stCondLst>
                                            <p:cond delay="1338"/>
                                          </p:stCondLst>
                                        </p:cTn>
                                        <p:tgtEl>
                                          <p:spTgt spid="2052"/>
                                        </p:tgtEl>
                                      </p:cBhvr>
                                      <p:to x="100000" y="100000"/>
                                    </p:animScale>
                                    <p:animScale>
                                      <p:cBhvr>
                                        <p:cTn id="40" dur="26">
                                          <p:stCondLst>
                                            <p:cond delay="1642"/>
                                          </p:stCondLst>
                                        </p:cTn>
                                        <p:tgtEl>
                                          <p:spTgt spid="2052"/>
                                        </p:tgtEl>
                                      </p:cBhvr>
                                      <p:to x="100000" y="90000"/>
                                    </p:animScale>
                                    <p:animScale>
                                      <p:cBhvr>
                                        <p:cTn id="41" dur="166" decel="50000">
                                          <p:stCondLst>
                                            <p:cond delay="1668"/>
                                          </p:stCondLst>
                                        </p:cTn>
                                        <p:tgtEl>
                                          <p:spTgt spid="2052"/>
                                        </p:tgtEl>
                                      </p:cBhvr>
                                      <p:to x="100000" y="100000"/>
                                    </p:animScale>
                                    <p:animScale>
                                      <p:cBhvr>
                                        <p:cTn id="42" dur="26">
                                          <p:stCondLst>
                                            <p:cond delay="1808"/>
                                          </p:stCondLst>
                                        </p:cTn>
                                        <p:tgtEl>
                                          <p:spTgt spid="2052"/>
                                        </p:tgtEl>
                                      </p:cBhvr>
                                      <p:to x="100000" y="95000"/>
                                    </p:animScale>
                                    <p:animScale>
                                      <p:cBhvr>
                                        <p:cTn id="43" dur="166" decel="50000">
                                          <p:stCondLst>
                                            <p:cond delay="1834"/>
                                          </p:stCondLst>
                                        </p:cTn>
                                        <p:tgtEl>
                                          <p:spTgt spid="205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2016224"/>
          </a:xfrm>
        </p:spPr>
        <p:txBody>
          <a:bodyPr>
            <a:normAutofit lnSpcReduction="10000"/>
          </a:bodyPr>
          <a:lstStyle/>
          <a:p>
            <a:pPr marL="0" indent="0" algn="ctr">
              <a:buNone/>
            </a:pPr>
            <a:r>
              <a:rPr lang="es-CO" sz="3300" b="1" i="1" u="sng" dirty="0" smtClean="0">
                <a:solidFill>
                  <a:srgbClr val="FF0000"/>
                </a:solidFill>
              </a:rPr>
              <a:t>Verso 21.</a:t>
            </a:r>
            <a:r>
              <a:rPr lang="es-CO" b="1" i="1" dirty="0" smtClean="0"/>
              <a:t> «Si </a:t>
            </a:r>
            <a:r>
              <a:rPr lang="es-CO" b="1" i="1" dirty="0"/>
              <a:t>en verdad le habéis oído </a:t>
            </a:r>
            <a:r>
              <a:rPr lang="es-CO" dirty="0"/>
              <a:t>(entendido, obedecido), </a:t>
            </a:r>
            <a:r>
              <a:rPr lang="es-CO" b="1" i="1" dirty="0"/>
              <a:t>y habéis sido por él enseñados </a:t>
            </a:r>
            <a:r>
              <a:rPr lang="es-CO" dirty="0"/>
              <a:t>(Instruidos), </a:t>
            </a:r>
            <a:r>
              <a:rPr lang="es-CO" b="1" i="1" dirty="0"/>
              <a:t>conforme a la verdad que está en </a:t>
            </a:r>
            <a:r>
              <a:rPr lang="es-CO" b="1" i="1" dirty="0" smtClean="0"/>
              <a:t>Jesús».</a:t>
            </a:r>
            <a:endParaRPr lang="es-CO" dirty="0"/>
          </a:p>
        </p:txBody>
      </p:sp>
      <p:pic>
        <p:nvPicPr>
          <p:cNvPr id="3074" name="Picture 2" descr="http://api.ning.com/files/e*QiRsjv-t9wLz15TlKqa6hxB2UcOsp1Ep5DH4N3lD68CTLdYa32Bmph0sJgoC1Y8IFLTYwLUv5EeaL4CfqxEg3zyxFO5zHo/ELTEOYE.bm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347873"/>
            <a:ext cx="2411760" cy="201723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20" y="2420888"/>
            <a:ext cx="6480720" cy="2492990"/>
          </a:xfrm>
          <a:prstGeom prst="rect">
            <a:avLst/>
          </a:prstGeom>
        </p:spPr>
        <p:txBody>
          <a:bodyPr wrap="square">
            <a:spAutoFit/>
          </a:bodyPr>
          <a:lstStyle/>
          <a:p>
            <a:pPr algn="ctr"/>
            <a:r>
              <a:rPr lang="es-CO" sz="2400" dirty="0">
                <a:solidFill>
                  <a:prstClr val="black"/>
                </a:solidFill>
              </a:rPr>
              <a:t>Pablo les dice; si han sido enseñados por él, o sea que si han aprendido las Escrituras, si aman a Jesús, ¿Por qué actúan como si nunca hubieran escuchado el evangelio? O ¿será tal ves que nunca lo escucharon? Lea </a:t>
            </a:r>
            <a:r>
              <a:rPr lang="es-CO" sz="2400" b="1" dirty="0">
                <a:solidFill>
                  <a:srgbClr val="FF0000"/>
                </a:solidFill>
              </a:rPr>
              <a:t>Mat.7:26,27.</a:t>
            </a:r>
          </a:p>
          <a:p>
            <a:r>
              <a:rPr lang="es-CO" dirty="0">
                <a:solidFill>
                  <a:prstClr val="black"/>
                </a:solidFill>
              </a:rPr>
              <a:t/>
            </a:r>
            <a:br>
              <a:rPr lang="es-CO" dirty="0">
                <a:solidFill>
                  <a:prstClr val="black"/>
                </a:solidFill>
              </a:rPr>
            </a:br>
            <a:endParaRPr lang="es-CO" dirty="0">
              <a:solidFill>
                <a:prstClr val="black"/>
              </a:solidFill>
            </a:endParaRPr>
          </a:p>
        </p:txBody>
      </p:sp>
      <p:sp>
        <p:nvSpPr>
          <p:cNvPr id="5" name="4 Rectángulo"/>
          <p:cNvSpPr/>
          <p:nvPr/>
        </p:nvSpPr>
        <p:spPr>
          <a:xfrm>
            <a:off x="3203848" y="4725144"/>
            <a:ext cx="5724128" cy="1938992"/>
          </a:xfrm>
          <a:prstGeom prst="rect">
            <a:avLst/>
          </a:prstGeom>
        </p:spPr>
        <p:txBody>
          <a:bodyPr wrap="square">
            <a:spAutoFit/>
          </a:bodyPr>
          <a:lstStyle/>
          <a:p>
            <a:r>
              <a:rPr lang="es-CO" sz="2400" i="1" dirty="0">
                <a:solidFill>
                  <a:prstClr val="black"/>
                </a:solidFill>
              </a:rPr>
              <a:t>“Si alguno enseña otra cosa, y no se conforma a las sanas palabras de nuestro Señor Jesucristo, y a la doctrina que es conforme a la piedad, está envanecido, nada sabe, y delira.” </a:t>
            </a:r>
            <a:r>
              <a:rPr lang="es-CO" sz="2400" b="1" i="1" dirty="0">
                <a:solidFill>
                  <a:srgbClr val="FF0000"/>
                </a:solidFill>
              </a:rPr>
              <a:t>1Timoteo 6:3-4</a:t>
            </a:r>
            <a:endParaRPr lang="es-CO" sz="2400" dirty="0">
              <a:solidFill>
                <a:srgbClr val="FF0000"/>
              </a:solidFill>
            </a:endParaRPr>
          </a:p>
        </p:txBody>
      </p:sp>
      <p:pic>
        <p:nvPicPr>
          <p:cNvPr id="3076" name="Picture 4" descr="http://www.reflexiones.cristianas.com/wp-content/uploads/2013/01/5b4aes-hora-de-involucrar-a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365105"/>
            <a:ext cx="3021295" cy="1961097"/>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220414" y="6326202"/>
            <a:ext cx="3241709" cy="461665"/>
          </a:xfrm>
          <a:prstGeom prst="rect">
            <a:avLst/>
          </a:prstGeom>
        </p:spPr>
        <p:txBody>
          <a:bodyPr wrap="square">
            <a:spAutoFit/>
          </a:bodyPr>
          <a:lstStyle/>
          <a:p>
            <a:pPr algn="ctr"/>
            <a:r>
              <a:rPr lang="es-CO" sz="2400" b="1" dirty="0">
                <a:solidFill>
                  <a:srgbClr val="FF0000"/>
                </a:solidFill>
              </a:rPr>
              <a:t>Lea Mat.7:24,25.</a:t>
            </a:r>
          </a:p>
        </p:txBody>
      </p:sp>
    </p:spTree>
    <p:extLst>
      <p:ext uri="{BB962C8B-B14F-4D97-AF65-F5344CB8AC3E}">
        <p14:creationId xmlns:p14="http://schemas.microsoft.com/office/powerpoint/2010/main" val="1539960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ppt_w</p:attrName>
                                        </p:attrNameLst>
                                      </p:cBhvr>
                                      <p:tavLst>
                                        <p:tav tm="0" fmla="#ppt_w*sin(2.5*pi*$)">
                                          <p:val>
                                            <p:fltVal val="0"/>
                                          </p:val>
                                        </p:tav>
                                        <p:tav tm="100000">
                                          <p:val>
                                            <p:fltVal val="1"/>
                                          </p:val>
                                        </p:tav>
                                      </p:tavLst>
                                    </p:anim>
                                    <p:anim calcmode="lin" valueType="num">
                                      <p:cBhvr>
                                        <p:cTn id="14"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3076"/>
                                        </p:tgtEl>
                                        <p:attrNameLst>
                                          <p:attrName>style.visibility</p:attrName>
                                        </p:attrNameLst>
                                      </p:cBhvr>
                                      <p:to>
                                        <p:strVal val="visible"/>
                                      </p:to>
                                    </p:set>
                                    <p:animEffect transition="in" filter="wheel(1)">
                                      <p:cBhvr>
                                        <p:cTn id="19" dur="2000"/>
                                        <p:tgtEl>
                                          <p:spTgt spid="3076"/>
                                        </p:tgtEl>
                                      </p:cBhvr>
                                    </p:animEffect>
                                  </p:childTnLst>
                                </p:cTn>
                              </p:par>
                            </p:childTnLst>
                          </p:cTn>
                        </p:par>
                      </p:childTnLst>
                    </p:cTn>
                  </p:par>
                  <p:par>
                    <p:cTn id="20" fill="hold">
                      <p:stCondLst>
                        <p:cond delay="indefinite"/>
                      </p:stCondLst>
                      <p:childTnLst>
                        <p:par>
                          <p:cTn id="21" fill="hold">
                            <p:stCondLst>
                              <p:cond delay="0"/>
                            </p:stCondLst>
                            <p:childTnLst>
                              <p:par>
                                <p:cTn id="22" presetID="45"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2000"/>
                                        <p:tgtEl>
                                          <p:spTgt spid="6"/>
                                        </p:tgtEl>
                                      </p:cBhvr>
                                    </p:animEffect>
                                    <p:anim calcmode="lin" valueType="num">
                                      <p:cBhvr>
                                        <p:cTn id="25" dur="2000" fill="hold"/>
                                        <p:tgtEl>
                                          <p:spTgt spid="6"/>
                                        </p:tgtEl>
                                        <p:attrNameLst>
                                          <p:attrName>ppt_w</p:attrName>
                                        </p:attrNameLst>
                                      </p:cBhvr>
                                      <p:tavLst>
                                        <p:tav tm="0" fmla="#ppt_w*sin(2.5*pi*$)">
                                          <p:val>
                                            <p:fltVal val="0"/>
                                          </p:val>
                                        </p:tav>
                                        <p:tav tm="100000">
                                          <p:val>
                                            <p:fltVal val="1"/>
                                          </p:val>
                                        </p:tav>
                                      </p:tavLst>
                                    </p:anim>
                                    <p:anim calcmode="lin" valueType="num">
                                      <p:cBhvr>
                                        <p:cTn id="26"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843808" y="332656"/>
            <a:ext cx="3024336" cy="6192688"/>
          </a:xfrm>
        </p:spPr>
        <p:txBody>
          <a:bodyPr>
            <a:normAutofit fontScale="85000" lnSpcReduction="20000"/>
          </a:bodyPr>
          <a:lstStyle/>
          <a:p>
            <a:pPr marL="0" indent="0" algn="ctr">
              <a:buNone/>
            </a:pPr>
            <a:r>
              <a:rPr lang="es-CO" sz="3800" b="1" i="1" u="sng" dirty="0" smtClean="0">
                <a:solidFill>
                  <a:srgbClr val="FF0000"/>
                </a:solidFill>
              </a:rPr>
              <a:t>Verso 22</a:t>
            </a:r>
            <a:r>
              <a:rPr lang="es-CO" b="1" i="1" dirty="0" smtClean="0"/>
              <a:t>. </a:t>
            </a:r>
          </a:p>
          <a:p>
            <a:pPr marL="0" indent="0" algn="ctr">
              <a:buNone/>
            </a:pPr>
            <a:r>
              <a:rPr lang="es-CO" b="1" i="1" dirty="0" smtClean="0"/>
              <a:t>En </a:t>
            </a:r>
            <a:r>
              <a:rPr lang="es-CO" b="1" i="1" dirty="0"/>
              <a:t>cuanto a la pasada manera de vivir, despojaos</a:t>
            </a:r>
            <a:r>
              <a:rPr lang="es-CO" dirty="0"/>
              <a:t> (alejarse, separarse, desechar, poner lejos) </a:t>
            </a:r>
            <a:r>
              <a:rPr lang="es-CO" b="1" i="1" dirty="0"/>
              <a:t>del viejo hombre que está viciado</a:t>
            </a:r>
            <a:r>
              <a:rPr lang="es-CO" dirty="0"/>
              <a:t>(depravado moralmente, corrompido, arruinado) </a:t>
            </a:r>
            <a:r>
              <a:rPr lang="es-CO" b="1" i="1" dirty="0"/>
              <a:t>conforme a los deseos</a:t>
            </a:r>
            <a:r>
              <a:rPr lang="es-CO" dirty="0"/>
              <a:t>(deseo o pasión prohibida) </a:t>
            </a:r>
            <a:r>
              <a:rPr lang="es-CO" b="1" i="1" dirty="0"/>
              <a:t>engañosos</a:t>
            </a:r>
            <a:r>
              <a:rPr lang="es-CO" dirty="0"/>
              <a:t>(error</a:t>
            </a:r>
            <a:r>
              <a:rPr lang="es-CO" dirty="0" smtClean="0"/>
              <a:t>).</a:t>
            </a:r>
            <a:endParaRPr lang="es-CO" dirty="0"/>
          </a:p>
        </p:txBody>
      </p:sp>
      <p:sp>
        <p:nvSpPr>
          <p:cNvPr id="4" name="AutoShape 2" descr="data:image/jpeg;base64,/9j/4AAQSkZJRgABAQAAAQABAAD/2wCEAAkGBhQSERUUEhQWFRUWFxcXFRcXGBocFxkWFxwaHRkYFxcYHSYeGRwkGxkYHy8gIygpLC0sFx4xNTAqNSYrLCkBCQoKDgwOGg8PGiokHxwpKSwpLCwpKSwpLCkpKSwpLCwsKSwuKSkpKSwpKSwsLCwsKSwsKSwsKSksLCwsKSksLP/AABEIAQMAwgMBIgACEQEDEQH/xAAcAAABBQEBAQAAAAAAAAAAAAAFAAIDBAYBBwj/xABFEAACAQMCAwUFBgQDBwMFAQABAhEAAyEEEgUxQQYTIlFhBzJxgZEUI0KhscEVUnLwM9HhFiQ0gpLC8UNig1NUY3OyJf/EABoBAAIDAQEAAAAAAAAAAAAAAAABAgMEBQb/xAAuEQACAgEDAwMEAQQDAQAAAAAAAQIRAxIhMRNBUQRhoRRxgZHwIjKx4SPB0QX/2gAMAwEAAhEDEQA/AKnY6zZfSPp2tgzcaMY8aASfmJrJW+G29hHdrInMDn8aI6S26e45XdEx1ilY08GCfeOT6nFVuRux4XGTtbMN6rgmmPBUcWgLm9XnbzK+F9p8oOfWste4baKf4a8j0rd8Kti9whbQINy22pQpOYINyY9KyVhQUX4GpSIemSeqLNJ2oSzqeH6VltjelpdxK/yiCAT6yfn50BHDLBKjulMDB2iDNaHhxL8Ltif8Nr6nInmG5c+RrLnUtstwfwD16ev0j0qMx+mVtoLcH1VuxqtMEQBDcKtECRtI5dc/t5Z9I1+p07WiSoIS2X5ZEKwxnyMfOvF9HuOptZlt6EyfUTzr1zincW9K6OVRriMmWA5r7oJwDmnHghnjpmAOGdoHtoo3lj3hSCZgb+coM7VkzygDPKvQrd9SxUHIAJHxrxrsZqHt6PeJfdcElhyLgdeZErOeo+EewcJ04FsHmWALN1JrbilaLsbdUWopRT4rkVa2XWN20op8VyKrbCxkUop8UoqDY7POvaL2fv6jU6fYzd0AxIhCq3F5NkyWIOARtBAq7wywRfU7BMEAkDPvDn9I8yTNXfaHwK5qNOh089/auK9mDHi5RPqJqDU3zb7tWRjvPjMDwMV8IYcx4sY/8US5MOaL1FltMV7uVEbCfdXBIfcPTO0fCgrcMDMngG4bgpgCNwGPQSTR+7pWBRWxM5yRAzkxgxyqroUvX+9tm2NOnJWAO/aeknE+vSfnSohHHKTBGiBa+NPoztt2yTdujO9z7xzIIwAPh5RW3SzAjniDNVuC8DTTJsT5nqavXbUiJI9RzqXB0ccVFUCOJcLtbXJtr4lKnAz8utAeEaOwqLaFlVBUgeEbT4i0R+/nWv1elFxCh5Ef+D9aAafg7qy7iNqAkRPM9KgzH6iGmVrhmR/2Z0v/ANva/wCgUq1Y7MXf5k+p/wAqVBlo84S/O0AEyFwPUCu2lLEbQTLbRg5bGOXqK9GTgb6d1a0A6QoJCiYETgD0+VQo6qlti6jbdZzzmMdOhwahoRpfqZMH9hbPd2tQ1xXjvVVU5bmZHUiSJwG6Vn7vZrU2mKdyxIDPiPcBPOeuOVF9f22t2lZFO8973ikHrmBNZri3b+/ebdIUnHITj1j1qdFMZyi7RpeFWTZ0ty1dgbmN2dwgBkCw2MY/PFeeX+OIqoimdgZZHXxGD9DUHFuMXWAO89ZzJ/OgY/1pNWTxTcZWELvFScjB86Lalu9ffcJdowWMx8ByHyFZif0qzpdU5YCScZ+FCVBlk5O2ej9nA4VLJGEdTs/EcseXorCvZtIPAuIxyryXsVrgNVZc/jUA/GNp/MV7ERWiD0xLsb2GRXCKca8d7Z9sdTb4lcNm7cFnTvaRkViEJGWDAYMkOPlXOyererTE14sbyukew7a5Feee2a//ALpYZGMG7IIPMFCRWw4d2h0924bNu8jXUXxIDkRAOeRg84JissP/AKH9Kl2d/Anjagpeb+AlFKKEartjo7d7uX1FtbkwVJOD5M0bVPoSKt63jViy6W7t1Ee57isYLZjHzq/69EdMvBcion0ykkkAzzx5cqoXe1WlWyL7X0FosVV8wzAkEKIk8jyHSak0faHT3nNu1eR3C7tqmTtxn4eIfWmvWphpfNF0imkU+KW2pfWQ8jsaorjin7aRFSj6iM+AsrkVFqLZKkDBIxPKfWrLLTCKusntJUygdM/85+gpVc20qZV9PA88ve0o2ki0Zbdu8xkAkH8/OsjreJanXOdqkyZhQfqYk9fzo9w32WXRB1JIBnw2xuaenUAD4kVvuF9nntpssW006cix8d1vjOAfrVig2YFjZ5XwP2eXtUJFxAAzq/Uq6mCpAzzq/c9jmoiVdCQTg7vkZ29ZjMcq9T0XY6zb3YLM8lmJ8RJMk0VXh6gRtWPgKn0/cn0/c8Gu+yjXLyQN8Cv7mhl32U8QB8NgkZ+I+tfRo0S/yr9BXfsS/wAq/QUdP3H0/c+Y7vs91y+9p7iiObKwH1IinWeyeoXHdP8AHaY+tfTi6FP5V+gp4tAYAAHpUen7i0JnjnZfgLNfs21mLYBZoxzk17EVrlvTqDIUD4CnkUS2jRZFUVtTeCIzthVBZvgok/kK+eE4rv0+s32nZ9RcS53gHgQozM24+oc/lX0NxHQLetPaedtxSjQYO1hBg9MUP4d2WsWNM2ltqe6cOGBYknvBDZ+Fedyp45N1dtfG5twZo407Vt18HlfaziPf8E0DdVc22+NtWX9AD86ucI4Wml4+tuwu1RZJAknxGwScnOTn51tW9mujOnGnK3O7Fw3QO8M7yoU58oHKiA7JWBqxq4bvgu0Hcdsbdnu/01ivTFxinT1fL2/Rd9TBRcVdPV88Himi0th+G6u9dIOqF63sJbxwxG6FnMzcnH4fSjHaCyb44Ml0n7y1bRj12s6LM+e2M1uOKezHQNdbUXAyCS9xQ+215sTiVHnBHyqbidjh14WNU91QmnZVtFWKqGUhgmwCcbRiOXpVss26aT7v7bVSLH6hNpq+/wCLVUZH2g8IsWNRw7The70u5tw3NAD3E7wlmM8us4qbsPp7Sca1K6eO6VLgSDIjdbkA9QDI+VaHtDe0GvuLprzTtt9+l1HAAEbiA2eaDeZEQAeYqt2T0ugsvd1Ft7abFIhbjMFskhVZ5/GxUYGZPUmq45JdKnd0/l8kVkfSp3df5fJnu3Di5xHVC9ea0LOjLaeH27nKr4R57izggZMelc0Os2Hgru+1Nt7czNC4c+8SY6jnW04/wjS67T3L6C1ccWbq27xJhTtbmf8A2kk5BjJFZrsxr9Hf02l0WrslolbbsCEZ9xwjghhMgfGAelHWuC2e2z/TVolGacFs9tn+mjO6TU3Dw7SWzua3e1ri4Dc2bwBb2obh90Els+YnpXoPs4S4NM6O6sqXnW3turd2pCnuy69VJ/Oh/G+0nDrS3NDd0xNuzhUAG0tj3CGkHxE7jB97nOdJ2O1enuaRG0tvurUsAnVWB8UmTJ6zOZrXhyOW9VbIZZtwvTVv/YVYVGRUzVGwrsx4M0WRxSp0UqlZKy5bNSisHd7QX9GFS94grR3n86HkSOjeZGK2PD+ILdQOhkGt9qW6MlqW6LwFO201GqQ1BlTOAU4LTVNPFRYmKKicVKzVGaVhEaBS21FqNbbtlQ7qpc7UBIBZvIeZqeotkrGFabtqWKUVTKEXyFkeyui3UgFZ72h8dbR8Pu3bZi4YS2fJnMbh6gbiPUCqnigldEo3KSiu4O7a9pNF3V3S3NVbS4wiIZtrAggPsU7eWQc1TudkLr6csiobr3Fuq3f3NywkJcW4Rls8oA2x1yMf7PvZauvsNqNRduIrMy2wkbjHvMxYHEyI9DXpHFe22l0F+zo73ebiluHhdgUkoGdiwiNpJxyqjpJq2qNs/wDjfTxNtrkCcZ7OMivd1N60i/YRpnunwjvi3OAOR5Yz6VX4b2Su3LV1yunuLesadECXGCHutvi3quGhZB5TzxVjtN2n0Ov4Zcu3RfFhdQLSsgXvO8USHVWaNpDEZznkKK8N7QaPRcKsXlNxdPt22gwBuuxLYgGNxIY8wB6VD6dBryKPDu64/P7GtwS//DLtm42+81u6AQZPikhd0Dcek9Saw3BuGJdGkttf1DXFukraVF2Wjv3E7mIwY3GJiDW04H7VtHqmZVF1HCu4VkHiCKWbaVYgHap96KxHYzt4W4u5uPdazqLjpZUgYN24O73CcAAwYJj1qr6eK47lmPqpTtVW5c1GiniPFSQD/uuoieh2260Xslt//wCcs/8A1bv6irHab2k6HR32tMjXbgxc7tEMT+FmYiTESM+tHezvGNPq7Au6YjYSQRt2lWHNWUcjkfUHNWQw1t9vgqyZJvGri0nW/wBkW2SoCKuFarXBmthTBkcUq7XaVllkGvt6fUWSLhRrZIWZwD0gjketYhxe4XcYo4u6cGD/ADWz5P6ev1jnR8aVms3mS2yqXtlU2wQFBkbR5SMD9q5rbLta1FwI225dUqpXOJzHzj61qtrg5MG48BfgHaK3qVlTDdV60cmvMeL8GfQXV1Gmk23mVOQh9OsenTpgQNb2X7UDVLBw68xVl2aFLUaFRXTTN1KaTChTTgK4BUiioNg2Y/ivZt9ZeuC7c3WlClEgDa4EyGWGBzzmcnzoT/Fb+i1S9+/eLclJ6+GPeHnDAyIBmcchqdH2kttqdRZUMe6IW40eFWCbyCZn3SBPnis12ua3qUe4EZXS2biFoHusoMecqD81qJTe5vkMgHzp0UB7CcRN7SKWMsCVPyrQRULLLOAVjva7oGu8Lu7RJtslwgfyqYY/IMT8q2cVy5bDKVYAqQQQRIIOCCOoio8qieOeial4Z5n7Iu2WmTQixevW7T2mc/eMFDI5LSCxAMEkEc8DzoF7VNOt/jOkQmUu29OpIPNXuuMH4GjHFvYRae4W0+oNpCZ2Mm/b6K28GPKZPqaK8W7HabUaqxqDrFB0qWgVGwiNO8ksd3hyYPlVTvTTOksuGOXqwb3Tvbhsqe1rg9nTcK2WLa2kOotsVQQC21hJ9YAz6UO1HZdtbwHQrbdFuISbauwUXCxcbAT+LqPgfiNh2w4fp+I6RbZ1KW7bXFK3AVILLu8IkgE5P0oTr+xOm1PD9NpPtmLRbuXUpDsJmUnxEAnkQRJ86HJNv7FWPLUIptpqV8N9gL7PeNxrfsWt0dpNQLTWhcW2qsVChil0DwsGQSGH7zQ/2f8AD7R7QapTbQrbbUm2u0QhS8NpURCkdI5VpexnYnScPufaX1aXrjK3duSqqF5OyjcxY9JnEkVe4F2S0+l4g+sGqDNqu9KWztAPfOG8B3S0cuWZpJ8X2LJ5YJz03vGuHz3rwYLsDobGo4hr/tio57u+x7yMHvPGwnkwBOeYzRb2CO23Vj8INkjy3EXJ/ID6Cpe0Xs30+ruHVDU29KbtxgyytxGeclWDrBPMrnJPLlW07EdnLGj0wTTuLoclnuyDvbljbgARAHTPWaS2Y8+eEsbpu5Vt4r4DVyq7irL1XuVOzFAhilSN1fMUqKZbqRZuX9i7iGMRhQSfkOtWlEx/Uaxq6O4mnbepXbZtW8kGWVhJEHl60VXRXPtA8J2d8Lm6REBSIjnM1rOUkT8QtbV2RIdiFxIDeuDA9SK8l4w+r4fqF+z2iA7HaSZTzKCAs5kAeUZIg16hp+DsLVgbTv74G5mYVS0dYgA9POhFvgRci3fV1WHDOGzu3SGEH4fGkSTobwP2gvdFlLtgrccDdBwCfIHNbgV5Xx7s+9lhde82+2u4XB7roCYVlkhW/wDcOe7I5mtD2K7Utdhbz5aO7B5mRPMYNFlylZtVpXnKqSq7iBhZiT5SeXxroFD+P8eTSWu8uK7AkDwCTkgTEjEkVGT8CkzN8C4bqPtmuud2luxqhaLKSDcW4LRRz4cZO09Z9JpnHuA6xtMLadyrQLe45bYSZCzgFpifLy5iDsbxTUvdJZXUXLjsbbD3bRJ2EmJnYFO4nJJ84rbcWts1p9hhgAVMTBBkEjymmVmY9mmttmy1pFIZD4jPM+dbOK8x7F8SXS39QdRutL3jIGuKVDMCT4QfTPwr0qzqlceFgZE4PSqJckiSKUV2lUGwGmvOW7JX20OrXuguofUM6ZTc9oOjBd8kAGCQD1ia9GNYztj2tv6fUW7Omt2mJs3r9w3SwGy0CdqlfxeE8/TlzrNOUuxq9O5XUfv+twSvZu8bdotZYA65b15Lr2TFkLDO4RVQSOaieXyqHScE1SWNPct2hcNq/ffu1uJ4rdwAKysCVjHnNaK1xVtVwdr7hQ1zS3WIWdoOx+UknpWQ4f2w1Gn0els6a3aY29CdVdN3dm2rEbU2keLHXzrLqm/2bIuck1S2df59wj/snqe70qNaD93p9SH8SELduBzbGTk7iuRgETPWrHCeB6m1qNG76cXVFi3auS6fcOryXGTMDI2+ZyOpnjPazuuF/bkSSbVt1RjgG7tADERIBb0mKzep9oers2tb3tqx3ulXSkBN5RjfImZIPIggdPWkp5H/AD+eRReWa4XNfP8A7I4nZvVra0xOnF0pd1O+0zpG28AEcmSIET1PLFarsRw+7Y0Nq3eXbcXfuEg83YjKkjkRWd4j7RL1s6lRbt7k1drS2jtuEfeBiXdVJZ4Ce6sEzWn7KcXuanT771o2rgZkYbXUNt5Oq3AGCsCDn1qyM59yGXqaP6kqv/f/AGFmFQXKtVWuVsi9jPAC3uA22YsWuSxJMOYznApVeOqQYLL9RSq62WaYF/YCIIBBIkESPoaH8f4ybCAJG9ixE8gB1j++tN4Zxg3HUFQFbcUM5hDB3DpQjtd/jL5bP+5prUzlxRLa45qLLIbwJRswQAY6kEcjnkau9qdYyWrb2yPETmJkRI51T1vCdRcC97dtRnbLAc4n8I9Kf2itFdLp1JBIwSDIwvQ0iYA1fFHu21RoxuBJAMyfdgiIiMUA1nFl0eotXWVltgCdqSAVwcKMGIMetazV2Y0KHzYn57moPxPhr39BdW2Ekt95vmSnhnYfwkSD/wApyJpDToL6f2pLc4hasWwj6e7aDrdkhg+7awYHGOcc6iue0b7bcuafS2S3dMe8uN7hVWHueZJHMwMg55VltH2KtblKrNqSlxWYnYLgMXUJ90giMzO6OojR+zvgqWbmxAdu1yZ5kmMmPl9BSobdhvhXHLpvrbLDYXKxtEwJjPPpRDtLx9rRFu3G4gFmOYHQAHE0F0Y/37/5X/Vq72i/4xp5Tb+kL/rUhER4vcDRfBYMMyoDbfMGB088Ghuu4drNHqkfQ2y9orucux2RJG1T0ldpE8gfStH23I7y357T9Jx+9S8E4+RbcXFJW0iRAzAgZJPMyI9AaTVgV+He0SfDqdO9h527TmT5qSBIzzrYK0gHzzWG7V2LWqthrcoxf7uV5sFEn0Uyqk+YU9DMvZHt2rq9nUK9q5YJQlh4XKAE7WGCQCD8CCMVnnCuCSZtTQPtB2Q02sZG1CFjb3BSGZcNzU7SJHp/mZL6XVLcQOhkHIpztAmseTYnCTi7iwfp+B2rem+zKpFrYbe2TOxgQRuJnqc0H13s70V1LSPaMWV2JDuD3czsYgywnz8zXnWp9oHEL4v6yxft2rFh1C2Dt3OpMDBBLGCCcjmY5UW7ae0PUDQ6LU6V+6N/fvG1WysAgbwcBt1ZJRmmknydGPps0ZKpbt+XzV7/AIPR9Zwe1d0507oDaKhNgwAoiAI5RAiOUCstwj2dW7V3WI6q2l1CWFRd7F/ux4ixOQd+QQfpQg9r9fY0Wq1epQJ3nc/Y0OwhQ+7JA8UhdrHdzI6cqyus7ecXs6azcuXIS8Xa3cKWizBYBUjbgciMA56jlGMZvZNfvvySx+ny01GS3fnvzt7o9VsdgdGunawLZ2s4uFt7d53i+64uTuBHSPXzNFuFcJt6a0LVoEKJOSWJLGSzM2SSeprzz2hds9VavabTae6tg3baO954AlyVALEEKo2kkgdR89X2FOuNp/t7W3IaLTJtO5IncWTwkGcYBwZ5ipQbpSb5KMmPIseuUue17miND+I3Stp2USVViB6gUSYVBcWt8XsURZm7GlthVBUEgCTjJjnnNKjvcL5Uq09VEOk/ItLoLaNuVQGJyR+fw+VQcb4P36DaQHVjtJ5EHmD9KG6/QE3HuEHaHsndMDYB4zz6efPypjcLud2g2FlDXwF3AQW9xpnl/fWtLMqKf8LutcCXixFtN0A7m2TEIB1MUd7RcOa7ZTux7m5tuZgDkABz6RVNuGXdpGwydMLY5e+DlefOpG4dc3XZtli1nbbaRAhIKRPMmkSHXOBu+iS0I3zuySBBJMcpnNU+F8MNu2yXIO7dMHoQB+1d1PDrjOBsLNssEQw8CrhgVnqQfpV3tHqjba3sUuzz4R5fSgTAX+zt2YWGBH8wGPJgSK0vZ7gZsBmcguy9OQHlPX/SgNjtARbL7PdOyJ8+vKr47WtDfcmUA5nkp6tjHMfWgFYO0n/H/wDyv+rUc7S8BN77xI3KsEfzDMR60CCsmpW4F3bgb21eYRpOZHMCjbdp/ukubPfYpAbIjqMZ+GKCQK0fZa67A3fCuJO4EkeQif8ASit/hLxqwAALmzu8jkPPyp+p7QupRTZO9l3us5VQT6ZMCarv2jLWlfZ79wJG7lHWYzQI7r9BcIsMm0vZKgqxge6o5/EVj+PDu7L7wCTdKiD1KN4gRyIO055gsK1er4n3iX8BNlwLuLY5nPLGVH1rJcduLeu2dODALB2umYLFYO2eeMz5mMQajJ7DRvOx+hNrSoCZkBhPMT0ovdSQQeoj61zR2dltVBnaoE/CpCK5uRakTR852dHa0LX9Pq9C1/Ub1Fgy4VlmD7hBYEQRAPOMUf8AaTwlreg0CLY7ojvWa0m5ghcKxWTJ5k9ec17Uy0C7RdrLOjZFuC4zMrvFtNxCWxLM2RC+v7Amsc5S1Jpce/sdWPrJTnFqO6934r8AP2i8Ie/worbUlkFu4FHMhPegeikmPSvJuL8XvanQaS0LDBNPvTvBJDsYwBGIWJ58+ley3/aLpkZFK3vGthpCSqrqPcLEHHPP5TUOl9oKff8AeWrim3qPs9tVWWuNBMZIAYBSSJwCvnVONyxreN07JYcmTHHeF07X52M37S+JWVFm1qdHcup3IK30JRkc/hVyCp5AlT5jGKJ+xTSX00bm6GFtrk2Q08o8TKDyUn8wa0Gn7b6e5cs27QuXDeRbgKJIVHJUF8yMggwDEZitIoqeK1HRRRkzOOLpONfzx2GkVX1mpS2he4wVRksxgAeZJ5VbaqHE9Al+21u4NyMIYHyrow2RjiD20JY7hfugHIAKRB8vByrtWrGk2KqgmFAAnnAEZNKp6i/SgTqkuPcuICxDK4GTtygCggiB4pz6+lS3NBduBxJKscePBhlgBfwwA0+cioOIcXurcdECkKu/PMYBJ55+FTcM43ca7ZVlUI4JxzkTJ54yOVdA5yLP2G+WbxMFLjPecx3kyv8ALFvHqaq6Y3muG0HbelkgjcYDFWAzOTuZDu9OeIpg7RX9ocKmxrm1ZmR5g5zg8/Q1Lb1Xd6vUvz225jzgJA+tBIs3tDextZiIt/8AqQSQH3eLp4ip9QIqtxe26nSEEd7G2GkgkgAkn4k/Wu8O7RsWi4UYd2zjYcrtBJRp6wKp/bLty5pWuBQC5KFfLcoII9CKQA/+GObdy2CpYPJg8sdcc6tjQuTfIj7y2oXPkV5+XI1Ne14X7S2xRtaBAiSSQC2c+eI61Vu8Ru27a7wgZ8A/hCYMnPPNBHcItwy6Dba2VkWBbeTyxEjz/wBKi/gdwW7S+Gbb7mz0JkR51CnaN+5LDbuVhbPVSMmRn0q5a43cB1HeqoKICAPUgAE9eYzQPc52gcpfDrcRW7vaQ0+6ZyIGf9KH6TRO+lQrzW5uWevT9f0qxr9ZcbT95et2ySU2SJ8LAnzxyH1p3EuKXFuXEtKuy2qlp+AiI8pGPSgBrcKuGzeDbe8u3FJAOBmefzNZ/trbCraH4+8gRG0bVUPJ55O2B6E+Va7SatrlkO0SxBMcuZ6fKhHGbNvUubVy2Spu7Q26IYLkwMzB88/IUmrQ0zZ8NUizb3GTtEkfCn6zWJaRrlxgqKJZjyAFeT2+Blhbm5dC7Xbw3rgMLIjLGIIBB9ak0XZ1GuAXXv3O8dXUG6YKMJ8QgyVIP5RFZug/JKyxoPaRq7moe8bEaOHRBHiDLyZiepwCo5YBzNXeI8NfiKWrwW8rd3dtu1l7IBS7hkIumegMjzPy41+2dOU7uEAaAIA2MCIWAArDGPhS9nfFntRpry7XaGAmY3AHBGCPh/pVefEkriW4sjg7Q252OZgR3Oo9zSp7+n5aWNp9/m0Zp+s7JNcW59xeDPqTqgxbSsFdhtK7HYq6x0PpXoMU6K56UjR9TM8/fss5u6ZzZvxpthRd2kEshJkupDKGJllGD6VrOztq6toi93pbexButbLEMZA+6xAmB8PhRSK7VsYvuVTzOapnGqC4Knprir0Qi6KlKpO7FKgu1Iyt9EZ3fvFG63sIzKlh18+R5V2wEQ2H3qy2g+6Oueg/5xUmm0ls3GTbcG0qZJ8OZMLjzJNTabRI5ZQrhVJTcSMyEBjE42DP9jpnPKn8OEbftC7FubgsHHTMDniMYwaMHhAN265YbbqFYHMYGfLpULcKQzlvEc5GPEWgSMZYmgr8VvbDcFyAbuwLAxicE+hpDuwn9lazbLXWDILZQKgAMHwySeuag4bwdz3DG4Cq+NVjkpIaPiaq8T1dxzeG6EtwNvnJH5zmrK651a0oaB9mLRjmFaD+Q+lAEus0ATejmftLDYVHuENILTzHiHL1qtqODMygG6rPbhh1AAgbWHPp1rjapnXRs5k72k/BwB+VR27jI+qbdJVc45ljCn5UDFf4WzW9pcFpDExiM+EAfGrmr0yr9ouXG8NxEGBkHwx+YobZ1VwB5LkG0WDMsQ0ch5jyrtvWXRpnuF5JCAYGAGjPQzQIItwi42nNtrgOUKmDAUAwPPr+Vd4nwhmuXHVwgZQrgjngflgVX1usus7hH2BLK3GwPEYU/vV0azvdK7nmUz5SAQf0oGN0sWrWxnUgECQRBPPz9aTaW13u4wHNwEeLPxAn9qzS6IHTm5J8NwKB0yMn48vpSuWNvctuJLQc9IIiPlH0oCjR3NFaSJgKCyCWIhW5jJ/1qSxp7YKMI8JKqZwF+MxFBOLOG1RVwzKp91eecmP76UtIGGnvKwYKMpuBHOZH5CgdBDW6SyAirB3M05JHhkgDPIHMcqo+zG2Lpu3rniuyPEeef0oO1/Y1vuyLl4uYtycKVYAkjAO4qY9Ppu+yXZsaS2cmXgsD0Mcqy55bUTQcJrs0E7YpeOkcaff3m61Gww23vE3wQyn3N3Ij40Bs3+J2jdC2w6sdQ6M8sZ3uLagd5gbFtkAfznqDOCzRHFqjdo3U0qxX8Q4krELYG1u9aX8UHYSvK74RvCgKoIO5uUSdXw667WrbXV23Cil1xhiBIwSMHyJqSkRnj090WiaYxp1NarStDKVKuUFhin1zrc1EMfCo2icAmBIHKu8O1DLcQd4zi5bLEEzBhj+1FE0KbmaJL+Fp5EeUVHouF20JKDJJUyZgeQ8q6ZjsE6K486djcY7nKxJiAR9ZnrRH/Z9CZloLFoBEA+girFvhSAWwAfAxK5PPB+fIVJrNd3VveRujpMczHOgL8FPiPD7O7fccpvB6wCR15c6Wo0lm53SbyGCQsESVgwOUZz8ZNSa+0zmyUx78mJAlev6Uy3wgIVYt4VVS0g/+mDkQYHzBikA510+2194ALUhc82GSDjPn86deFpS0MHN/uwyk/hcxuWB86jXhLbVUXF8CuB4fwOIgife9a6eDMCsOAALRYbeZtYwZwDQMYnDrQN1FuG42zaZMlRygY6U25w5e6NuTAAz15z5VZ0/CdhYl5ARggAggO24yepoPe45cYOwQbBCz5eU56/uKACep4YlwyWYFVVfCea+uKm4gtuzZuAeFTtXzyRAx19aDXeMMttXAHj584geWat6niTGzcZ7QzcXarA+7Eg/GgYrXB2+zFAy+K4rhsxBGOYmuajgjEWhuWbZ2nnk45Y9Kq8e1DMLR2gKVBEctxAlR6DH1q7qeJ3Ny2wg71iGIPJT5c/j1oAfxHh7G73tlgH3Rn8jyPTEVH/DmFhlZ9zsxkknaI+Pzrn8ZJss+0B1cSOk/3P0of9ou3N1zadm04ztZuoH+VIYG4YUTXWgo2rgsTJLMSSzSxOCSY+FevBgRI5V4rf41pmvMjmWa5s0xt4XulGC5JjLyc5BJA6x6f2W4irWRbkbrYCtnBPWKw5lvZYgy1VeK33t2Xa0hdwp2KBMt0x1E5PoDVX/aSwXuKHk2hL+FoAmPeiCZ6A0TsXQ6hhyIkVlcGTujI/7RX2taAqwW5cawuoVrTc3VGeTytjaW/wCZkGM0U7H8Ru37DNeYORddVYIUlVgSUPIE7iP/AGlZzNHCw5Ug1FFkppqkhxphNNLTTWarUQSOzXKrG960qdlugwumvs1mwskrLCS22QAsS3TmasG6SLC3LhCncS6tzIJAO75AfOrd9ou27ItKbWI8OB8Ogj++dS32/CbG5VZtuMYEiMdeXy610zACuIXzuuk3GDBwqrP4c9PkP7NLiV3c17cxBG0Is4I64/Oidwgkk2AcsCSOe0SOa/D+xXGfd4msBseRkjEA+E+v0oCyjr73ieXZSiIbYBiSYn9T/YoxfXvEWWgi2WbB/Epz8edVzclgWsbokLjIC+u3Oc+Xzp2s4c75kCVXBJjAcHl6sD/y0wFc0ihQTcYDZMwcB5VfzPxx0qQcK2we8I65kSTyHPn0+tRLwl8+IZUefTZg9IGwx/VTV4Q27MESrzn8LMTPqQw9MUgLTaC4tsor/gHMdPLHL86z225btXLTWyMqS3QQR9ZxRk8IYbPEPCqlstkhgTHxAjPkKhv8Ec7l75tmCQZJ9OtA0C9bbPcWoBPPkPjRTjcm0eviT9DTuI6VgUS1IAXzIGNsT59cfGq/cXQfEx5kmGOcY/OMUAc4spNmxAJwOX9KUuMWYv8AeOCyTtbacgjp6HINS2bV4rhiBCfiIO4hOnSNrf8AVVu5o7gcbWhRd5bjy8EE/wA2Awg+c0ABjeTubiqNjMwhJYkgH165NEdOh+xgZmHxGZg9KjPAX+0bpGzvJn8XOYj96MAnH/7DQBhdV2Rs3NMX7oby7kwIIPRhHUEzNLhvZ60LlrbbuKDAP3l3OTJw0D6dK29swVnHiY021+E/1UqHZle0VkabSxZJAa4siSfeDzz9UB+Zr0Ds7f3aa0fNBXnvaNPu9yMWLMga3KkECT7oEyCFMz+Lyr0Ds2ANLagbfCMeRrHn5LI8BJqaKdTSKoomhpqK6alNRXOVBZEzj6O5J8O7PvbyJ9YnE+Vco5FKruu/A+ivJltTrXGqVNx2EpjpnnUes114ajZbbqNqmIkj+zXNZ/xqfFK6/wDx4/qH/wDNbjCVtPrb5LoGJbMyR4Y5wenlVvg2udrdyWJKqSpPMSp/cVFwwf7zd+F39abwE/d3v6P+1qBsZa12oa2xDGEyTgH4D061bu8Vc6YOGhg20kRn/wAiKGaXXbLVxduHwD0BjP5VdXRMdJgZJLx12iB+gmgB2u4lcWzZZXILK244zBqfjevuWza2sQCgkDrQi5qDdS1bVcrI+Mn8qv8AaMQ9oeSfvQFFttXet2rj3febaEGIE+g5QOlUPt122Udrm8OJKzMDGPQ/CjHHLBe0wGSu1o+HP8iaBWLlttiLZ3ORDElufUiD86AQQ4415WZleE8IiRMkeUVX0upudxcuOSxkbZ+Mfr+ld7UanxhAcAAn4kY/L9afbvi7p7iIpG1UjMzH/j86A7FBNbfFsvuO1mAnEyPLyHStDwq6XtIzEklhJ+tZf7We57vbyYEn6wPrWg4Jc+5Qeo/U0AwPvP2nn/63/fRHtMfCmfxv+1C0/wCJ/wDm/wC+ifaf3E/rf9qQwUi3bqC2gJCknHUnzmrvGtQQltBIwS3w5AfrV3s6PulP/wCRv0FUeKWN15AcAoY+W85PTNAAvh5C8TtmNxuIhO4AbZEASPe8IXPrXqlvlXnPs40ovg3L03HtwqM3QCTA+ZNejLXPyO5GlLYfNNJpTTS1QCjhNRs1OY1Fcagsijs1yoN9KlZboBy6pCAQ6kbhmR1GM+tP75QAxIiZmRGeWaDW+FuVIZUXdctttU+EBR4gMesVa42ALBAGNwjy5iuscouW9QkA7ljcRMiJ8p86ranUztRIYOl2CD1APy51VHCnw21J70tsnwxEeX7V2xwp4tjA2peUmerzEefOgCtw5u7s3CQjEHcFlTIwJwTGatqGiRdUCCIDQAxaY5c4x5/rVdeE3NrDaoLWwog8ypGTjqBThwhzzCiXQ7QcbUEE8uvlSGPe2efeoCRK+KCVLKR9YIqzoS26HuKxCGVmSPLEfry5fGrq+EuXJULB2MDyIC4IAirGl0bLddoAUhjzkkk8xiV9RQBy3p2Q7e8A8MxPijduaBHluz6+k022rQWF1DyBMjqUO3dGPdb6ilqtCxuXCNsPbEMfeXwxA+P6VXPCrmxwQonusA4hOZOOZ/egCcBjIa6jHw9QZysECM+63w9a7p9wk96hVSN8ERmeePOD9aWs0qi65JRR3YVMgEH0B5Y6iqVvh7d2+bY8C2wVYbWO4HcT0oAKXr9uSAy5cRBGSPhzNRrqFloZSd0wCOQ/aq1zhe1i0KoF5DOBCgZ+GelUdJpGaGAWA1wTOSWwAfSgZA9tlbvSF97eBvUzmcQZI9RRTjSd4ECld24ypYAjdEcz1qo3DHgABSdgTJ5EGcVYu6Ng247ApuWzuJgjbgr/AH6UDLXBU2qEJG8O0gEEjA6Co+MWyEV1iUFwmRIKR4pEHpPTqak0GldbxJAClmgTJknpgED0qvxtbT6du8bwDfuIyVb8Jgc4YrjrNJ8AuSr7PLbd/da2IsEnaASVHlBIBMDGQK9BrH+ze6500MsLPhIj8/nWvU/KufPk0rgRNNJpE00moE0jhNQXWp7tVe44GTSZdBCpVAdYP5T+X+ddqfSn4H1YeSjquKW0IVmgzOAcDzNQW2UahibhJCmUgwAADM8j5/Oh7si6pzdGOkiRyEY+FWdOP9+b4fstdI5VF8cVthFfcdpYgYMz8IqDTMPtTRcJO33IMDA68vX50K0umPfrZPupcZvlj9lH1q1an7XcjmUaPjtFAUW145aHNuUjkc/Dzrmp17KQVEjYnOYhi2YHwA+YoDvT7Ptx3m+eWdsefl6UY1+tFu3aDIHDJyJ5QB6etAUP/iz/AMgju5689qt9PEfpTv4i5UnaMID+Lq5WR6QN3wqse0UICFG4yoWcACMn/KiK60C0Lj4m2D8z0FMCr/E3MeAGVzzn8cR/0D6027xNwCQAZVP5tuQ5x1mVA+Jqnd7SuZ2qoERmSaJcN4wL24EbWjlOCB5f5UgoG9pWlkPmgP1inaZ40bGAfGOYkcx0rnaj/EX+moLHEwljZtDEtJ3cgByx1oH2L+u1j77iypQXLalSvMMD1+VRXdQwS6VKgW32qkAsNpAkk5OKl4dr1vFg6KHJVsDBjE56ifzp/F9Qlvd4FZ3OZHNR/N8/0oAp6nV3UIUETlzgQTOBk4A86j1mtdgwJAUMnh6y2Zn0rjcYVx47akgyvkfMZmP9Kl4fqlu3Ya2vnJzieXL1pDLTcRfvNoIxf2jGdpn+5rN8R4gyae5yO641oqwkHeCSeeGG0EHzAo7q+JLbug92rMM7uuflWf4ggu6yxbjauLjgkbZfM4A/CF5z/nCbpE4K2bzsdoO50yLJJYboPSfKjhaoNMV2jaQQMYqRmrA3Zqo6TTGamNcFQO9KyyMLJLhxQnXatWDKGAKnxD4CSM+hBqfW3Pu38W07TkEAgxj4GgNnhb+IswJ2E55k3ABmFAx8Kuww1O/BHNLQtPkNpq0geJOXmP8AOlUWm0CBFBVSQoBO0c4zkiuVtMJVOusOQXAkEwWXEA9D1E9Ku2gveSFzz3wIIPSefID5UP8A4B4QqtiFtieigy2R1NcvaJwSYIDXSxK8wltfCMdTUiAWTTruD7RuMgmMx8aaujTcG2jcZkxn60ETity2qiQSFDENO5i5wB1wKuXeKMSqICp37d+Ixl4B8qBUXF4fb/kXxSTgZNB+0mBa+Df9tGdLr0f3WBiZig/ac/4Xwb9qQ1yVuD8NW4CzSQMCDGfX61Z7QjYlpB7oGPkIH6mrHZr/AAm+LfotRdprcrbboMH58v0oH3IuC8MS5bcuJPIZOOWfzoborm26p8mA+uDV7g/FltI6tPmsDmcY9OVUdDaLXVHqCflk0DCPakfeL/TS4VwxHsuzDxTCnyj/AFrvaj30/pqLhvFVt2nUzumV9f8AKgXYp8LaL1v+oD64qfjrzff0gflP71Dwq3N5PRgfpmp+P24vt6wR9I/akPuT6rhaLpg8eLwknzBiR5daq8C/xvkf1FWNRxVW0wTO/EjpAjM/KoeAD775H9RQBDxc/e/IfvVHV2Lhur3iqtoKC10wx2MoAiMqVPX0Hzv8aH3p+A/ei/D0BtWuXJugPnMg8x6UmrRKLoJ8Cazbs/dPuTnuJ/U9Kg4l200tkgXL6AnkAd3z8MwKEW9LpwF+5B3Bm8SgrJ3bTHITB5CoV1mm04FzYEcowO1VDNAUwoBBf3lgZifSs/Q8svWeuEF9P2u0z8rmPM8vrQji3FHvuu03LVpZaQwVnKsIlCJ2HOJBNR6zjtvYjKwG8MQJAa4iYbaAxJIMLHn+dzR3LTrbgOAyYiV94sQHBM/hM/tyqUMMU7CeeTVcEWj09qybrBWLY3OW965gAkTE5OYEAVfbi8rIQndCcxhh+oPnU76Ndr84ZQx/qxkeXKqXFVS2m5hcO1SwIPpLEu0KOR5kelX8Ge7Lr9orakqQ0gxyHT50qod9pH8Ru213eKGDFhOYJBgn4UqjqRLSzQqP1pDp/UaVKrCgiNlWILKCQcSPLI/Og+osBbhj+S83M8yMkDpzrlKgkh/ATLmeiWwPhFM7T8rXwb/tpUqQ+5P2a/w2/qb9FojqbIZWDCRspUqZF8mJij/ZqyNtxozgT6UqVRJvgh7Ue+n9NDbiDukPUlh9I/zpUqYLgJ9nLY8ZjI2gH0JM/oKm7R2xtDRneRPoRMfWlSoF3A+ntgpcJGQBHpLAVa7P/wCN8v3FKlSGQ8e/xT8B+9GeEj7q18DXaVMGTafRp4fCMBwPnP8AmfrWR0enW5xRldQRbYi2IACjHKP16wPKlSqrLwXYf7jScZ0Fu1ZPdIE2B3TaI2sx3Ej4sSfnVmzpVgHaJFsEHyJz+pP1pUqhg4LPU/3Iez/eIOjCD6jP+VD+3x2patjC3G23B1ZVEgFucSOU0qVTmyqCK9ngFjav3S8h5+VKlSrLbOgorwf/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solidFill>
                <a:prstClr val="black"/>
              </a:solidFill>
            </a:endParaRPr>
          </a:p>
        </p:txBody>
      </p:sp>
      <p:pic>
        <p:nvPicPr>
          <p:cNvPr id="4100" name="Picture 4" descr="http://3.bp.blogspot.com/-p4tFOlaBOr8/T8i1HUgwoXI/AAAAAAAAF2g/9qEhEFO4y2I/s1600/Efesios+4.2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340768"/>
            <a:ext cx="2843807" cy="4392487"/>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1.bp.blogspot.com/-jtvFOr5XxLY/T5jG7-JnsjI/AAAAAAAAApo/1AOw_KUIdd0/s1600/vestidur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1340768"/>
            <a:ext cx="3039294" cy="43924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1823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barn(inVertical)">
                                      <p:cBhvr>
                                        <p:cTn id="7" dur="500"/>
                                        <p:tgtEl>
                                          <p:spTgt spid="410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102"/>
                                        </p:tgtEl>
                                        <p:attrNameLst>
                                          <p:attrName>style.visibility</p:attrName>
                                        </p:attrNameLst>
                                      </p:cBhvr>
                                      <p:to>
                                        <p:strVal val="visible"/>
                                      </p:to>
                                    </p:set>
                                    <p:animEffect transition="in" filter="barn(inVertical)">
                                      <p:cBhvr>
                                        <p:cTn id="12" dur="500"/>
                                        <p:tgtEl>
                                          <p:spTgt spid="4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332657"/>
            <a:ext cx="5760640" cy="2664295"/>
          </a:xfrm>
          <a:solidFill>
            <a:schemeClr val="accent3">
              <a:lumMod val="40000"/>
              <a:lumOff val="60000"/>
            </a:schemeClr>
          </a:solidFill>
        </p:spPr>
        <p:txBody>
          <a:bodyPr>
            <a:normAutofit fontScale="70000" lnSpcReduction="20000"/>
          </a:bodyPr>
          <a:lstStyle/>
          <a:p>
            <a:pPr marL="0" indent="0" algn="ctr">
              <a:buNone/>
            </a:pPr>
            <a:r>
              <a:rPr lang="es-CO" sz="4000" dirty="0"/>
              <a:t>El viejo hombre está depravado moralmente, arruinado, siguiendo sus propios deseos amando lo que su corazón les dicta; perdiendo el sentido natural de la moralidad y la razón se corrompen en pos de aquello que naturalmente es </a:t>
            </a:r>
            <a:r>
              <a:rPr lang="es-CO" sz="4000" dirty="0" smtClean="0"/>
              <a:t>erróneo.</a:t>
            </a:r>
            <a:endParaRPr lang="es-CO" sz="4000" dirty="0"/>
          </a:p>
        </p:txBody>
      </p:sp>
      <p:pic>
        <p:nvPicPr>
          <p:cNvPr id="1026" name="Picture 2" descr="http://ubdavid.org/espanol/vida-practica/graphics/10_principle-of-rebellion.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404664"/>
            <a:ext cx="2952328" cy="273630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647" y="3284984"/>
            <a:ext cx="9144000" cy="3416320"/>
          </a:xfrm>
          <a:prstGeom prst="rect">
            <a:avLst/>
          </a:prstGeom>
          <a:blipFill>
            <a:blip r:embed="rId3"/>
            <a:tile tx="0" ty="0" sx="100000" sy="100000" flip="none" algn="tl"/>
          </a:blipFill>
        </p:spPr>
        <p:txBody>
          <a:bodyPr wrap="square">
            <a:spAutoFit/>
          </a:bodyPr>
          <a:lstStyle/>
          <a:p>
            <a:pPr algn="ctr"/>
            <a:r>
              <a:rPr lang="es-CO" sz="2400" dirty="0" smtClean="0"/>
              <a:t>Por ejemplo, padres que no respetan sexualmente a sus </a:t>
            </a:r>
            <a:r>
              <a:rPr lang="es-CO" sz="2400" dirty="0"/>
              <a:t>h</a:t>
            </a:r>
            <a:r>
              <a:rPr lang="es-CO" sz="2400" dirty="0" smtClean="0"/>
              <a:t>ijas, jóvenes </a:t>
            </a:r>
            <a:r>
              <a:rPr lang="es-CO" sz="2400" dirty="0"/>
              <a:t>se enredan sexualmente con sus </a:t>
            </a:r>
            <a:r>
              <a:rPr lang="es-CO" sz="2400" dirty="0" smtClean="0"/>
              <a:t>madrastras, </a:t>
            </a:r>
            <a:r>
              <a:rPr lang="es-CO" sz="2400" dirty="0"/>
              <a:t>hijos que no honran a sus padres, empresarios estafan abiertamente a sus empleados, padres que abusan de sus hijos, políticos roban descaradamente, </a:t>
            </a:r>
            <a:r>
              <a:rPr lang="es-CO" sz="2400" dirty="0" smtClean="0"/>
              <a:t>policías que reciben soborno , </a:t>
            </a:r>
            <a:r>
              <a:rPr lang="es-CO" sz="2400" dirty="0"/>
              <a:t>hombres que juegan con las mujeres, jóvenes que se involucran en pandillas buscando aceptación y protección, sexo, pornografía, drogas, resentimiento, iras, chismes, peleas, insultos, estafas, violencia, cada uno hace lo que quiere, y dan rienda suelta a sus deseos más profundos e íntimos a manera de hacerlos realidad</a:t>
            </a:r>
          </a:p>
        </p:txBody>
      </p:sp>
    </p:spTree>
    <p:extLst>
      <p:ext uri="{BB962C8B-B14F-4D97-AF65-F5344CB8AC3E}">
        <p14:creationId xmlns:p14="http://schemas.microsoft.com/office/powerpoint/2010/main" val="4119071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55575" y="332656"/>
            <a:ext cx="3984377" cy="3096343"/>
          </a:xfrm>
        </p:spPr>
        <p:txBody>
          <a:bodyPr>
            <a:normAutofit fontScale="92500" lnSpcReduction="10000"/>
          </a:bodyPr>
          <a:lstStyle/>
          <a:p>
            <a:pPr marL="0" indent="0" algn="ctr">
              <a:buNone/>
            </a:pPr>
            <a:r>
              <a:rPr lang="es-CO" dirty="0"/>
              <a:t>Este tipo de comportamiento es inaceptable por las </a:t>
            </a:r>
            <a:r>
              <a:rPr lang="es-CO" dirty="0" smtClean="0"/>
              <a:t>Escrituras</a:t>
            </a:r>
            <a:r>
              <a:rPr lang="es-CO" dirty="0"/>
              <a:t>, y quien así haga, no puede o, no debería llamarse así mismo </a:t>
            </a:r>
            <a:r>
              <a:rPr lang="es-CO" dirty="0" smtClean="0"/>
              <a:t>cristiano.</a:t>
            </a:r>
            <a:endParaRPr lang="es-CO" dirty="0"/>
          </a:p>
        </p:txBody>
      </p:sp>
      <p:sp>
        <p:nvSpPr>
          <p:cNvPr id="4" name="3 Rectángulo"/>
          <p:cNvSpPr/>
          <p:nvPr/>
        </p:nvSpPr>
        <p:spPr>
          <a:xfrm>
            <a:off x="307975" y="4437112"/>
            <a:ext cx="8512497" cy="2062103"/>
          </a:xfrm>
          <a:prstGeom prst="rect">
            <a:avLst/>
          </a:prstGeom>
        </p:spPr>
        <p:txBody>
          <a:bodyPr wrap="square">
            <a:spAutoFit/>
          </a:bodyPr>
          <a:lstStyle/>
          <a:p>
            <a:pPr algn="ctr"/>
            <a:r>
              <a:rPr lang="es-CO" sz="3200" dirty="0" smtClean="0"/>
              <a:t>Cristo </a:t>
            </a:r>
            <a:r>
              <a:rPr lang="es-CO" sz="3200" dirty="0"/>
              <a:t>cambia y transforma las vidas y es literalmente imposible tener un encuentro verdadero con él, y persistir en ser el mejor pecador.</a:t>
            </a:r>
          </a:p>
        </p:txBody>
      </p:sp>
      <p:sp>
        <p:nvSpPr>
          <p:cNvPr id="5" name="AutoShape 2" descr="data:image/jpeg;base64,/9j/4AAQSkZJRgABAQAAAQABAAD/2wCEAAkGBxQTEhUUExQVFhUUFxcUFxUVFRQYFRgYFxcXFhcaGBUYHCggGBolHBcVITEhJSkrLi4uFyAzODMsNygtLisBCgoKDg0OGhAQGzAkHyQsLCwsLCwsLCwsLCwsLCwsLCwsLCwsLCwsLCwsLCwsLCwsLCwsLCwsLCwsLCwsLCwsLP/AABEIAMIBAwMBIgACEQEDEQH/xAAcAAABBQEBAQAAAAAAAAAAAAAAAQMEBQYCBwj/xABDEAABAgMFBQUECAYBAwUAAAABAhEAAyEEEjFBUQUiYXGBBhMykaEHQrHwFFJygpLB0eEjM0NiovGyY8LSFiRTg7P/xAAaAQACAwEBAAAAAAAAAAAAAAAAAwECBAUG/8QAKxEAAgIBBAECBAcBAAAAAAAAAAECEQMEEiExQRNRImGB8DJScZGhsdEU/9oADAMBAAIRAxEAPwDyWCAwQEBBBBAAQQQQAEEEEABBBBAAQQQQAdS5ZUQlIvKUQlKRiVEsAOZIEfReytjps1llWYHwJAURR1Gq1dVFR6x4x7NrF3u0rOGcSyqaqmAQklJOm/3fUiPeLeWSTnCsr8GzSLmyHYgiWHAG8PEaqLMCCeb0wiu23t0IoOUZrae3yFFKDQOH5lz6vGbtVuxUs+ZjNfhHT2pO2aSXt1RWSrg0azYls77o2EeZ7PkKnlIQFKMxilKXBYh3JyDcmj0rYGzfosq6pV5Rqo+6OAJqeZxikW2wm1Rc2hYA9Iq7ZaBLqo8n11bOG9q7UCM/n5EYrtDtwrwoPX/UMbKxVLknWrbjKIFMSfnKKOftQlTk4RQT7e1SesVk/aTmn6RMcbYvJqYxNDb9qkggGpiv2TIM2aEiozMU30gqOegEel9ktkiVJvK8Squ3WLSjsQrHN5pfJFPb7JdWlIyqfyim7RzWZOtekaPaM0GdjiA9dMfyjFbctfeTFKywHIQY1bLamSjFlbHRhEwrxqOScLMJBBAAQQQQAEEEEAHUEEOJkqOCVHkkn4QANwRJl2CacJa+qSPjEiXsScaMkHQqS/kHirnFeSyxyfSK6CNHZ+xdqX4Za1fYlTVet2LSR7L7cr+kvqlCPVaxEepEn0pGIgj0+x+x20lr91PBU1Lf4JUfWLqzexgUvzkDkmYv4qSPSDf7Jh6fu19/oeLEw7Ls61YJJ6MPM0j6DsPsssqMVrf/AKaZaH6kKPrFrZ+wVgQayb5/vWtXpeb0g3SfgnbBdv8Ag+dpGxVGq1pQNKrV5Jp6xd7M7MoW1yXPnk/VQq7/AIV9TH0JZNi2aV/LkSkHVMtAPmA5h23WkJQSKk7o54eYY+ULlCT7l+w7HKCdRjb+f3Rjew2xk2WReMtMuZMqoAAEAPdB45l9eEQ+2O3AlJSDU0iV2g2v3SG0jze17YSJyJk5HeIvXlIyUBUJ5GgPAnlCe/hR0dqgt8jYdjew/wBJl9/aCtKF/wAtKSElQzWokE3TkzPjgz5Lt1sn/wBymz2dFVKuoSM+ZOlXJyBMbRHtfkUPdrSkAuCE0bDA4Y+kW9mkoUr6V3akLmpCmV40JUAboGIycYw5xUaozY5yyOSl5I3ZXYyLHICHC5l0BcxsaUCdEDLXGONtbSEvOG9sbTEoEuwYgcc/N/jHnm2dtGYSSWEKvwjXSgrZI23ttS1UNBQRRW5cy6VNhVjjxLRE+nh3jle0YnbJPhGaeaLT5KyZMKi5Mcw5OZ3GcFmklakoSHUosBGpdHMad0XPY/ZpnWgUomp+fOPUdsKEqRkGBAhnsfsBNllbzFRqomM/2/2zeKUJNBWkZpvczrYY+jj5+pltr2/IGpFTzyihUXjufMcw3D4RpHOzZXOQohFQscrNYuJEggggAIIIIACCCCJA9E9k3ZOXbpilTSe7ksFIBZS1qcpL4hN0Nq4yj2JHYywJb+AkvQX1zFZP7yiMBHlXsqlzLHat9Sbs4CWUgk7wLoLkAYkjrHuU5N5NMfEnmKiFRcJ8rkfOOTGknwV9n2BZEFk2aQCAP6SHzapHCLGTKQmiUpS2SQB8IaM0G6rJtaMSx6g3fMwCYymJrgeI90+Zbzi9IU22SnhozMXyLeeB5fvEc2skUHB36U64HgYbRN3i9b1CNXf9PJznE0QSJk4g88OPz+kc96wNXZjlUHAj4cxDC1uwcuwq7cjzILUzI0g7w0o4LuADgWcVbNiM6jjEgSe+bHDEEaHDnp1ER5swliMQeA1AIfIgwiHdsaUdsK4Z1/TR4ZKWOOjUxeg/TqwapgAld8brsHz58hr+0QtpH+GtR4HkaPzwNYeTZyXyarAV8hn/AKGsc7R2eqYkpBuuDUBx+Hi+ox4RSatcDsMlGabPINr2tK54E1ZSgq3lBybo8TDXIcSIsNobU2KtQUZIJADEmYwajXQrwsOLUZ4trT7KislSrU5L/wBNhwbepn6REm+yyRLDzJkxRvYBg9A7MMPhhC8cdi5NObL60qiSuzWy7DOeZIlJ7sKoVJHiBemrUr/pN3tW2pSlVQ411hgIRZpaUy0hKEpuhIyAz1fHnGQnTZtrndzIBUo4nBKQ9VKPupH7ByQIXObkzTjxKEbbKjak1dpnBCTic/Ckan5rhDfaPscrub0m8pUt1EO5WM2A94ZDmKlo9LsHYqTIlgKN5ThS5hpePLJIyGWONYkr2clCjXFnD4ZAtkCzdOcaMWNRXPZhz53kfHR81gwRuvaj2XFnm/SJQ/hTSywMETTnwSup4KfUCMK8TRmCNz2A2QG79Qq7J4DWMOkPHpypybPLRL0SGAxdoVllSo26PGnJyfgsdt7ZCUkX2AGDB30DCPMdsWu+stE/be1CpTflGfUXiuKHlltXnT+GIkELCRoOcKnM6fn8+kcR0TT1+fWOYCQggiTs7Z02ebsmWuYcDdFBzV4U9TACTfRGgjbbN9nU1VZ0wI/sli+rqo0B5AxoLN7O7OlrwWs/3LI87jCFvLFD46XJL5HlqUGCJu17vfzRLF1CVqSkDBkkpHmz9YSGpiGqdHoYQyt08XY46/vHsXZvaHfyELzZlcxQ05g9Gjx0qd2GOuHz1jZ+zjaJStUlXvOpI5MCOeH4THH0OTbPa/J3dfi3Y79je2lNH0q2owUPJ+rRFWklkl3SwKsyMHbXD8RiwhtaR4mqK0xNPWOucIiGzGgHGhw8xrToGhfohOebM2Wpq3FukS0reutYa79iQQ5DkM1RiBzq3QwABs+HIg5EvnTAu9eJhUyA78X+fM+cNWxTgNgQSCDoHpruuR9mObFO93yAw3SxbUYDoYAJJABHUD4/lBRtXOFKnGnxiMqpORVl/ej+4VcpboIipmEJpmxc0wqC5OJqS2UAFh340fA/dNH6Zx1LmhQccuWj9GLRGCm3sB4mOSVeMFqFjWGpQKVFAORAOJBHhJLdfveZRJK+kZM5Y0/urR9CxrwiHaZgCSpbYXW6OT+cJ3jl8HN01DAuCnrVNPtRW7b2X9Je5NKCRQYgKKXYpywL1zEVkn4G4nFP4jz7tRt4qJSigfWE2L2pTZJSUy0b14maSQ6y3oBkNC5q8SZ3YaYFKJVeSQXdNWIBAxZ3UlLc4bX2IU6AV3i7EC7eUU4Kxo4IPKlIIY9vPkfn1CycLom2ztyZiSlIZwFJNC4zDHMU4OQ+YiJM7ZXkpcEkUo5BSWSQTjXLUpELI7KoCWXUJCiSNKu1WqL6hpcESEdnUoYMyg43Q1aJUb2AUapToPKHGa0R7davpMpclYvJWm6rWtUqrmCAQdUvHkFssqpUxctfiQopP5HkQx5GPf7Bs1ACWAp/DIAp9ZPQVSOeEed+2DYvdTpM9IpNSZatL0uqepSoj/64rIrLkwMtTEEZV8o3W0toS1IExBcrDvmP7eDRgxHYWdYTKNjsOZ4017jtqmlSiYYjqEKYsuBMueRI5hTFhsTYs+1LuSEFTeJRpLR9peA5VJyBi10VSb4RXKMaHs72MtFrAWAJco4TJgO8NUIxUONBxj0Hs92Ak2cpUsCdNxKljcScghBoNXLnlhGvErU84TLL7G7Ho/M39DF7G7AWWUxmDvlazPB0linm5jVIujcSLoGAAYdBlEwSQkuGcxHCd4l84Q5N9myMYR4ihS+IEcTkEJKyfCCryDxLSoHSIm1UXpE5KcVS5iRzKS35RFE3R893ianE1PMwQIVQQRvOIeoXfnD/AHD+x7R3U+XM+qp6aVCsandKh1jiYnn0p+phoLu10Lt84+cebhNppo9TOO5NHuCFuAdY4mLZSa0LhuLXh6BUVXZe1X7NLq5SLjnEhJugnmAD1iwtcxkEj3d78NTTkDHoou1Z5icdsmiOJ38NyCm6oMCMMwOONznBNnb176qmwqwfr/8AKBq4iFOnC8bpDEkhn3nemFHWou/1eccIN0kMCFVFPEUupIDUIuy1HjeEWKk6dabqW+qomlNxNWbPEI/1DSVlK8QyeIBYZOcgglTU8URRM+ySDmCBeCiHcB/5mXCCYoEJrRmcgVuFiCSfeCZYZ658AC0tKrpJw8KhgHUCEkcXF0RAWXqBXQJJq+XNTB9E4Q5aCVS01F4EAkNdvPcywF9uTcIizAUgM2JSkJAdKgyE1VVWKlOeMAErvTdYVVvJF6pIUC9AKOsZ5Q1MnFR47t16PdJumuqg76JEMy5bhg6QlCiCAQBQpQcagMshsXBiQqyi6SkXXu3VB7wvJu1xoHypTzkBVTB/EukgVU7Ega4lj4lnyhqco3noMFGrMSXHFyt8HJucWiQLK4S4a7eSABRt5KRWrXVHzjuTZmYHBqh/evFZPmYgkji8WBIoSQwcEFAUCet/00q3MkAswJ3AoUTWoBfFzdujziaLN4cSUtvZlklNfMw53Ll82Z+BYn4CCwKyxSnILBim/l7wYMRiw3a5Q2iyqLFyMEqINVMLpNOL4iLpMrKOWSNP9wWSVRslxJJOCUlhQDuyVUYYahtYx/tjsoVs8qzlTZax1PdH0mR6GVJ+axX7c2HJtctUife7uZdLoUz3VJWN5qVAw/MOWB8twoj032m+zZFklfSbHf7pDCbKUorKAaCYlRqUuzguzvg7eayZRUQACSaAAEknIACpMVZCQqYmbN2XNtCxLkoK1ZtRKRqpRokc/WNv2Y9nRUBMtjpBwkpLKNPfUPDyFcKjCPQdn2VEpkS0JQhOSQAPerTN048TCXk9jZj0zkrZi+z/ALLkBlWpfeKx7tBKZY5q8Sv8eUbqxWdEpFxCUpSgMEoACRyAjibtMCgqcgKmIoVMXQMkHEmqugH6wqU2zZjwqHSos7Ou87YAtDiU4n0iFJTdF3Aak4niY6+mDB3PCK+C7T8HV6uDwqeMQrVPN4IFHo8OEsD6QWDQhN1aqulTEBqg5wzOtdWGL66cIatdsSmpxySKk9IjFB+kAlggoeusRfsFGLt/s+WqYtUqbLShSiUpUlTpepFDgC4HBoI3Rt8sYB+MEN9aXuIelxvwZ9Yp+gb1/aIi1NVI8n/5GHVkDGvEkN8+UMrm8+lB5xxYo6rN17PdouJkouFJCFly73itAb7stPnGwvvHk/Yq2XLagOAJiJkttVbsxJ6JlzfOPT5k26kqYlmokOcWw9ekd7TO8SPP6yNZWViRVKLzMWoVO4Nx653io6U4VdkpZYABYLYZuzJxJoyEDovXGxlWMA50KiCTheJJ6Vh6XIAdmDkk8zjD7MpTy5Syl6sAohLEA3QwCmapUVHkMaQ/arOUpd1HEsC1AgEpo7A92B1OrG1SkD5+fkx0QCKsxGeBGHX94iwKWzhkso0dYIDkUSFlkkFzeSpscecWndOxqKk5jENUZw5eCWYAJLEFLMQdPnMaxyZ4qD6alsHxxHmNYOQBFnAwDUA6DCHAgCG++Y4hsDho7g8mPJ4ZlzwXB8OIJo2nxD/aArWCgJd0U44cY4SsEkDEa4Hr8/GI0uaSCDlUtUt71cKHDUoMNXrpagKS9MB0bBgc6JA1qUBJM/pwzxbD5/TgWmrHA0fQ/PoH5s2ia5vMpiWajuADjkGNdGVDT4PSrY5CpfEsc8qJGsTQEhaiCxo1HrQs+WGvJtQBzMcgKDaGmb49a01cPUxHmTCReLsAHJFWGHAs1WxLZCOpK8j7+7wS1UtqxKRhiYkBHocGDPgSPdrdoTTAYs2GPUueSlQqSHUitS2IcHlXV2wEQp0x9XdqVIusFFLs7EtWrk41d2y2W+5dru6TySAWJ6j8WMQ+C8Y26C17QQuUpC0374VLWghkqBBSQXyIy4xl+yvZuzWUfw0OsUMyYQqZlm26CGLBotNrLTLIul3pxfBvhDNgsMwuubuhWEsY0zVpRqfDCMk5tyo6mPDCEbHrVa6G7VuFBEax2MqDqWVPpQfOMPW9ASnANg3A06MfhEGz7Q7sBzvafH9esU88j0vh4LFUlKcgOUQ7ZakJGNRURSbU7QjARkbb2ldd1IUtRLBKQ5J04xF30Ub28yZuZttvsXMP2c3cK/GKzYWx7TMSJloaQMpYZU0jVXuoPDeOoEaBSUIoMhicfOK0/JdSTXAxZUVKjlrDdstqsBSC1WsJAYcWGJrDFlsRWb0w0yHOtfWAOO2QrLZlLU/mTFhbrMVMBEm1rCAEpFeAhUKuJdRx/f56xKQN+SKmw8PWCI6raTUflBBwBmgNS3Wv5/COwgeeZPyYYTM+qnr+8BVquugd/KOdTNdol7MUE2iQp2KZqSKaug+izHtGzFJWgKHIjQj59Y8RkoYghOYLqoacKmPWeytsvJBwE1AmJ/TnUvyjo6KVpxObrsSa3eS7tCGDjLHOnz6PHE1d5CSAzluSsGPC9unnEkxWyncoyLgZsoYFnNHS/wB4RvRyBvvDx6AOzPgDi1a4FY0hybMJAo9STqCHCro5gZ++Kwwo1dLB2NUjRwCwcMoqLf2Yx1YTvAJIYEqarMBdID196VlkYkDqYd0YhqUfBT4NVvGkc0844mL3cMKHDDeqM/rgfdiwMkMwpQAHMBNRCdynRqg01DNywEAEMuUtng2DnxJ3npW+ij+IQJlEpSU1vNVXmDSjMVKrm2ETFgNpV6Uq7wA/v89IAIkuUTcUmgISbuN0tvOFZMAmld5UIJF45i6WLGputdyzF38IGZiSZwch6gAnkXAr0MBWHbPFuEAEcyT3d3E4t1qK6h8dYgLQp2CSTeL0pwctmQ/ICHrTbFJUrBgzACpGTFmqSlPnERVoVmtb0pRLl2SMaAkKLtgjSJQDos6nBCSQ4JdgpgcyT940JLDlCCxzPECEkhqkEgh2DpGAJUacqCHkb0q7mAwep3aoJzvNdU2NYbsE0JSoMWSLzGqmuuzasAeaoCQn2U4lYGLk1q7pOQDO7NjEO1qUiUUy1Am9dN6jUDnjr96JlpHeApSygXSa00Ip1iDbZZl0WXJF79ITllSNumx8pjOzZCUgKVvKrvHFya0yiZaLYkaNGZtu20ygS9Tg/r8BGdG059qUUyU0zUSyU81fkHPCM6k3wjbkilzJl5trayA+8eQjCWrbbruIvTJiiwSh1KJ0pDe1dh22bbFWSWCsgJVeDiXcUAb61e6l7w1N0sDHpPZnshIsEt6Lnkb80hj9lA91PDE58JeOuZClqHL4Yde/+GY2R2JnTmXbF90jHuUEXyP75lQnkH5iNrs3ZNmsySJMtEthUgOotqs7ysMzEDaW0LtQoaHSjv8AqOsUO1O06EJNXLMOOkRZdwS5bL3a22WoCzGKOZtuuIjDbQ28tZJweK+VNmzFAIcqPzUxb02+WJepS4ij0hG0wS5MW1i2iCgzCQJYcPq2LdYo+y3ZNhftBKzkh2T1Ax6xbWrZIUU3yAhHhlIACR0ELaro0xk2uSLsu0zZ85cx7soUS4xrkDEu2qUqisAfkxNlpSBoAMKNFBtzasuWDvOYKJtLsl98gZiCMBN7QqcthBDPTYj/AKYGkI1JJ0FPXGO0cAB8569YAkDAARwpY1f0H7iOT2dM7KhzjU9g9rsruifCe8TyomaOoIU32oxkyb14DD9DDux7d3U6Ws0SlQeuCTur/wAVKjRp3smmZ89SjR728MqkJKrxd+Zp4f8AxHrrHFmmuhJOLV5ih9QYJk0BnzIHUlh6x2Dz7VOhuVMTeMsgUcgGuhJD8FjzMSL4w1y+MU20J28VB2O4TdJukEgMPtKRnUDSsSbYsshaRUEUOi91j5g8Gi1EEqTNqoF3CjjmFbwbhUj7sMzJ5BURV0uK0dNCBQtiPKI0i0lS0nJaVDhum8girF0qPlERFpAWKgALUq7UneUUqq2F4qP3ebFAWlktF5APR6VrjTWh6wklbKWmuIUOSv3CvMRBk2kIM0ElkC8XZzdG+Xzpdx4R2ie8xJFAxTlUupxjS6UNn44KActMwFYSoi6tJSwcveoXyow/H5sSbUSUu5UCUk3ciEgg4ML5Fa+A8xDnpImEA4EqACagPeF0tiVGW4DBklzCWuqypJBNFAsGSFOBeJowUZqmrVuETQEzaZ3gQWyxzFUUfAOtWHuxASGdhhdc4pS4xIqGCAA+DqzaJds3glRBZSKjiBfAZn8PeBs8IgmYoM6XIKSQFCqncMMQ61D7qOUBBYbNnKcpVSl4CrirkMRgAtA6GCXuTsgCWFAHvN+KtxP3TEayLAUkueZNCVXq0Bd99ZwwGkP27xEk3WpeAwF0kHHIGZ1bCBkpiz7SJCFZMTg5ZgGBxIN26evGMJ2i7S3KHxsSavdByPT4xv7UXuqCRvM7h94EMlTFsWrhuVphnto9l7POUCZRCjmN0kMoB08XKvw45JnjvzwbcOo2qq5PHNqbZWtWLuWGbklgAI2vY7Ytqoqee5lkUQR/EIH9uCBUmta4Rtdj9jbPZt5MtCFDBat5Z4X1VD8G6w1tXaISl8Q8Kcti44HQxepK5u/6LSWtEpNOXE8zFPtXa6GqYym0u0xCGreLMA7+UYfa225pUUkkHAjSKpOZbJKGLsve023gp0pZtc8dYyE2eTDJUSa1ibYdmqWQ4IENUVFGKU5ZXwR5ElSywBMbXszJlSQSQ51PqCNRDcmwy5I44vnFZb9rZMnHqekUcnLhGiEI4lul2a+19pgPDEP/ANSPUqaMLaLYpXCIilHWJWP3Ky1b8I2e1O1IAKUkqjLWm2KmGIUdBUMjBIzZM85j4s393p+8EcBcEM4EWzc96cvWv7RyeP7RHkWsKSFZkYaEY8h+REBnE8OUcXY06PSKaasemEZ/PSIip1eHJqZ8TClPyY5KYtFJFJNs9s7HW7vbLLUS5Aun7Sd1R6qCotbYHQeFRzTvD1AjDeyu2uidKJwKVjkoXf8AklZ6xtLRMZcsuakoxoXDhxmd348j1cbuKZxs8ds2VqluKO4KSlwGZQMpJ44IV1EcKmMlsiO7YqLhlBSCAzOBMBbSFUkglLEvfTUhyQCEkVCh/KTgfexpHIIKSBRyCWJYhgl3B3k3Vy8MGxOTjOJKtHvBLMpC3L0B3VYmjS1o/SjDq2EhZFa1clkgHFmZiN9VXw5MyhIJAVdF9wQ7lpgYh6gG8uSG4UEdWyY6ZaiwcVfLC9vDRHe8OBgA6nTw5WkAlt6rCqQSnexf+GMvFwhlICQAxJQWA8NDgXd95Ul3p484BLcXwxUFMxAYqqoAsfr3XY+41YfMq4SlLsmW7UcM13ezqhQP24AGSXLOVFwN1yVEbgvEsWCis5sEuBHMwJIZyxDhmSGIagyASkCn18sYf+h0lpAAJCk+87DA3khgbhXjR1Q7ZpBIYi6FBK8ACCFOUqZr26yeQ4wEjckllXrxuuvDAhRKmF7MLUACfd4RHmbrpG7xSr3UlgXrVipYfh0stnWQoAf6t1QyphRsKq/FEGZLUHIwDSzdKgpx7odhvBEoZ+IwAN3lM5IFCamo1cEkuB3aKV3laiJ4KlA1ch0ulrxwIywvJWmrA1hgSFFVAX+sUPgWFVUoq+qjFgnhEiTY113UpBBxuuCD/DO6CzMKYbxiGBxLnAousWqpJxJF0lTPmQF6NfESZVkU4a6KEuK4jByAQ5I6JHRxFhILgpFSWCBhusHJd90V4DBonCKsvF07MP2htMxCyqa4Qmtff0CWo2p+R53tnby5hYUGgf8A3Hvk5SQnfuhOd5rvrSM5bbXs5OJlE/8ATTf9UAj1hXppvk2f9GSUdsF+x4fIQskkpVXAnHlyiNZ9jrnTF3ty6zlT4ZMM49ete27J/TkKV9q6gejn0jDdtNqrN0y0plhIJZNSa1ClHENlT9GNJLgosE/xTXBF2f2fQl1Y5BR14CE2jaJcsgvhkIz9p29OWACoAAMyQwiuWompJJ4wlwcnbLvUQiqgiw2htVS8KCK+9HMEXSS6MkpuTtnZVHLwkETRWxYSCCJRDFeCEgiSDT2RQStSPdXvoPHMcmf8Iia0UdjWVyaeOSbw1u/6H+EXMucFAKGCg44ah+BcdI5uWLT/AIOxp5pqvqvv5HcNqMLejhQ+T+kLRobNP7OLXctqUvSYlSOoZSfTvI9R2oD3ZIDlJSoMzulQNHzxjw7Ytr7u0SVg1TMT0BNxX+KlR7mSFpOih6ER0dO/hOXq1ymRp9nJWFJwJCncuALhZnAY3AOvOIBlHvCAljvIB0cGr6P3Rwpxi5kpupAJdgA7NgGwjmZLSSCQCRh5g/FKfKNFmMjS7AkKJIBFGDYKvFSjXU3aZXQzNDIkMpiC19UxJGAwoeZUoxYKVnFbatt2dHinygdL6SfIF4LJUW+idKQAGApjnq+fGOm+fnrGem9tbInBal/Zlq+KgBFdaPaDLHgkrP21JT/xvRFoYsE34NokR1HnNo7fzj4JctPO8s+bj4RXz+11rV/VujRCUD1Z/WI3DVpZs9XEM2jaEqX45stH2lpB8iY8en7Smr8c2Yp8lLUR5ExGCtPSIsbHRe7PWJ/a2yI/q3j/AGJWf8mb1ivn9vpQ8EpavtFKR6Xo84Co7D6RFj46TGu+TY2jt5OPgRLSON5R83A9IrbR2ntS8Zyx9lkeqADFEOflHYbjBY+OHGukSJtpKi6lFR1JJPnDXePHI5Q7LkLORbXLzwgH0IH4CIO3bPelg4t+f+o0Nj2BOXUIURqxb8Xh9YsJ3ZpKZZ7+bLlpIqVLFPJx/kIlrgTknCqbPH5djINRRyB5A/AgxIVYxGo7TT7Ob0uSRcloDTM1TEXi44F7obKgoBGIm2lSsT88dYRzJ8HMlsgOTkgZ9M4jlUcwQ1KjO5WEEEESVCFeEgiSBYIR4IAJmyrV3cwHI0P5ev5xcSCELVLwSd9HI4h+Df4mM3FzInFUoLHjkm9XMDxPqGAJ5GEZYLv3+0acGRrj25/0tVL0HXCGJq3/AEwH6ws03mKXCSLwrkcATqMDxBhBThy/WMiVHQcrOQjIFncaM9Pzj0WydqpkpAUAFoUkLCVOCm+kLugjDHBjHnK+A84v7Eu9ID4i8k8K3gOiVJjThdFscIzbjJeC5tPtEtB8CZSB9lSj5lTekVdo7V2teM9Y+zdR6oAMUJQXP6R2E6n1h9sTHHFeB60Wpa/GpSvtqKv+RMN3/kQgA+RCXhpEDRQYcBhtKtB6Q/JlqUWAJOgDnyEACpSY6u8YeRs9eYA4KIB/CS/pFlZ9gTFZKY5hCm813R6xZJk2l2VIAjoco00nsu1VkJb6y/ySD/ygmCwyf5k9JP1UJCjTge8PwgdLtlXmgjOykKVQAngBXyESZWzlqLNU5Pvfh8XpE6f2vsaARLkLmNnMLIP3VKLfgiBafaWsJaUiVL4Jcj8KQBFdy/Uq9SkW1m7LzTikjiRd/wD0KT5AxYDs7Klh505CRo5P/hXqY89ndrrXMd1zDyZCebhmijtW0pii5UH1DqPVRxiN0nwkKlqnV2erzNqbOk4KVNP9uHmgA+aorbX7RZcv+RIlpP1lgXuFQ5/yjy2ZNUcSTzJjiDbJ9szy1DZsdp9vrTNxnL5IAT64+sZ6ftVSiVYqPvKJUYr4InYhTyyHJs9SsS/w8hDcDwkWoW2LA8JBEgLBF9szZgnWUCWhBmmeUTZq1LeUk9z3DJS+4omeCbpO6S4CY6X2XKKTbVZZZdrpmh8Sly7ACis/dIxpAQZ+CNDatkWNO6LYFKd7yUky+7DPUDx0WWvaBiWvV+0ZNlCAZE2auZeZQWi4LtagAGr3feOeEAFbBBBAAsTNl2i4saKofy+eMQ4IiStUTGTi7Rf2PdKpb+E3kcUnLpQ9VaRIUoDFusVnfEpTMHil48QaH4+RMSpQON6mRo7GorjGScfLOhiyeF9P0HJiyeA408hiYt+zm8mZLSXKWmAHFSaiYfu/wvxHSKmnPj80hsWuYhSZko3VyzeSR5EHUEZQY3TGObg9xbT7DNKyyF/hUfyjuXsteZSOakv+EEq9Ikyu1tlWypsghbMUh7j5lgf3hV9uAlxJkITo4cc8jGm4lJZ1fA5Z9gKV9Y/ZQW81lMWEnsyc0gfbX/2pSD/lGWtXba0qpfAGgGHI4xT2vbk2Z45i1VcZNphE37IU9SejTLHZpKb02agJf3UBVdHXfL0NBpESb2osSQyUzp2j3gnqlZA9I8575ai7EnUuT1MdplLObcohya+RT1Jy6NvN7eqT/Js8uWNSceYSAPUxT23traVn+ddGktIHqz+sUiLDUO56xMRJSMEtyZ/OFyyL9SyhNkadbpsw719ehmKJ+JjpEmac0p6OYdmWpCMcdBj1084hz9pqPhASNcT+kVW6XSB7I/idkhdjQKzFk8z+UMKtiE/y0Dmf0iAtRNSSTqYSGrH+Z2KeX8qr+x2daFL8R6YDyhqCCLpUJbb7CCCEiQFhIIICAggggAIIIIAJMq13ZUyVdSRNuur3mSpKm4h0jk6tYjNBBAAQsJBAAQQQQAdQkEEAE/ZeKuR+Bh+yeBPM/EwsEIn5NOLwPj9YWcYIIT5NXgh21IYFq65xXKMJBGjH0Ys34gESrMkaQQRafRXH2WDUh1CamCCMrN8QmYj5yiDtJZADEh+PGEgi2PtC834WV0EEEazAEEJBAAsEJBAAQsJBAAphIIIACCCCAAggggAIIIIACCCCAAggggA//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4" descr="data:image/jpeg;base64,/9j/4AAQSkZJRgABAQAAAQABAAD/2wCEAAkGBxQTEhUUExQVFhUUFxcUFxUVFRQYFRgYFxcXFhcaGBUYHCggGBolHBcVITEhJSkrLi4uFyAzODMsNygtLisBCgoKDg0OGhAQGzAkHyQsLCwsLCwsLCwsLCwsLCwsLCwsLCwsLCwsLCwsLCwsLCwsLCwsLCwsLCwsLCwsLCwsLP/AABEIAMIBAwMBIgACEQEDEQH/xAAcAAABBQEBAQAAAAAAAAAAAAAAAQMEBQYCBwj/xABDEAABAgMFBQUECAYBAwUAAAABAhEAAyEEEjFBUQUiYXGBBhMykaEHQrHwFFJygpLB0eEjM0NiovGyY8LSFiRTg7P/xAAaAQACAwEBAAAAAAAAAAAAAAAAAwECBAUG/8QAKxEAAgIBBAECBAcBAAAAAAAAAAECEQMEEiExQRNRImGB8DJScZGhsdEU/9oADAMBAAIRAxEAPwDyWCAwQEBBBBAAQQQQAEEEEABBBBAAQQQQAdS5ZUQlIvKUQlKRiVEsAOZIEfReytjps1llWYHwJAURR1Gq1dVFR6x4x7NrF3u0rOGcSyqaqmAQklJOm/3fUiPeLeWSTnCsr8GzSLmyHYgiWHAG8PEaqLMCCeb0wiu23t0IoOUZrae3yFFKDQOH5lz6vGbtVuxUs+ZjNfhHT2pO2aSXt1RWSrg0azYls77o2EeZ7PkKnlIQFKMxilKXBYh3JyDcmj0rYGzfosq6pV5Rqo+6OAJqeZxikW2wm1Rc2hYA9Iq7ZaBLqo8n11bOG9q7UCM/n5EYrtDtwrwoPX/UMbKxVLknWrbjKIFMSfnKKOftQlTk4RQT7e1SesVk/aTmn6RMcbYvJqYxNDb9qkggGpiv2TIM2aEiozMU30gqOegEel9ktkiVJvK8Squ3WLSjsQrHN5pfJFPb7JdWlIyqfyim7RzWZOtekaPaM0GdjiA9dMfyjFbctfeTFKywHIQY1bLamSjFlbHRhEwrxqOScLMJBBAAQQQQAEEEEAHUEEOJkqOCVHkkn4QANwRJl2CacJa+qSPjEiXsScaMkHQqS/kHirnFeSyxyfSK6CNHZ+xdqX4Za1fYlTVet2LSR7L7cr+kvqlCPVaxEepEn0pGIgj0+x+x20lr91PBU1Lf4JUfWLqzexgUvzkDkmYv4qSPSDf7Jh6fu19/oeLEw7Ls61YJJ6MPM0j6DsPsssqMVrf/AKaZaH6kKPrFrZ+wVgQayb5/vWtXpeb0g3SfgnbBdv8Ag+dpGxVGq1pQNKrV5Jp6xd7M7MoW1yXPnk/VQq7/AIV9TH0JZNi2aV/LkSkHVMtAPmA5h23WkJQSKk7o54eYY+ULlCT7l+w7HKCdRjb+f3Rjew2xk2WReMtMuZMqoAAEAPdB45l9eEQ+2O3AlJSDU0iV2g2v3SG0jze17YSJyJk5HeIvXlIyUBUJ5GgPAnlCe/hR0dqgt8jYdjew/wBJl9/aCtKF/wAtKSElQzWokE3TkzPjgz5Lt1sn/wBymz2dFVKuoSM+ZOlXJyBMbRHtfkUPdrSkAuCE0bDA4Y+kW9mkoUr6V3akLmpCmV40JUAboGIycYw5xUaozY5yyOSl5I3ZXYyLHICHC5l0BcxsaUCdEDLXGONtbSEvOG9sbTEoEuwYgcc/N/jHnm2dtGYSSWEKvwjXSgrZI23ttS1UNBQRRW5cy6VNhVjjxLRE+nh3jle0YnbJPhGaeaLT5KyZMKi5Mcw5OZ3GcFmklakoSHUosBGpdHMad0XPY/ZpnWgUomp+fOPUdsKEqRkGBAhnsfsBNllbzFRqomM/2/2zeKUJNBWkZpvczrYY+jj5+pltr2/IGpFTzyihUXjufMcw3D4RpHOzZXOQohFQscrNYuJEggggAIIIIACCCCJA9E9k3ZOXbpilTSe7ksFIBZS1qcpL4hN0Nq4yj2JHYywJb+AkvQX1zFZP7yiMBHlXsqlzLHat9Sbs4CWUgk7wLoLkAYkjrHuU5N5NMfEnmKiFRcJ8rkfOOTGknwV9n2BZEFk2aQCAP6SHzapHCLGTKQmiUpS2SQB8IaM0G6rJtaMSx6g3fMwCYymJrgeI90+Zbzi9IU22SnhozMXyLeeB5fvEc2skUHB36U64HgYbRN3i9b1CNXf9PJznE0QSJk4g88OPz+kc96wNXZjlUHAj4cxDC1uwcuwq7cjzILUzI0g7w0o4LuADgWcVbNiM6jjEgSe+bHDEEaHDnp1ER5swliMQeA1AIfIgwiHdsaUdsK4Z1/TR4ZKWOOjUxeg/TqwapgAld8brsHz58hr+0QtpH+GtR4HkaPzwNYeTZyXyarAV8hn/AKGsc7R2eqYkpBuuDUBx+Hi+ox4RSatcDsMlGabPINr2tK54E1ZSgq3lBybo8TDXIcSIsNobU2KtQUZIJADEmYwajXQrwsOLUZ4trT7KislSrU5L/wBNhwbepn6REm+yyRLDzJkxRvYBg9A7MMPhhC8cdi5NObL60qiSuzWy7DOeZIlJ7sKoVJHiBemrUr/pN3tW2pSlVQ411hgIRZpaUy0hKEpuhIyAz1fHnGQnTZtrndzIBUo4nBKQ9VKPupH7ByQIXObkzTjxKEbbKjak1dpnBCTic/Ckan5rhDfaPscrub0m8pUt1EO5WM2A94ZDmKlo9LsHYqTIlgKN5ThS5hpePLJIyGWONYkr2clCjXFnD4ZAtkCzdOcaMWNRXPZhz53kfHR81gwRuvaj2XFnm/SJQ/hTSywMETTnwSup4KfUCMK8TRmCNz2A2QG79Qq7J4DWMOkPHpypybPLRL0SGAxdoVllSo26PGnJyfgsdt7ZCUkX2AGDB30DCPMdsWu+stE/be1CpTflGfUXiuKHlltXnT+GIkELCRoOcKnM6fn8+kcR0TT1+fWOYCQggiTs7Z02ebsmWuYcDdFBzV4U9TACTfRGgjbbN9nU1VZ0wI/sli+rqo0B5AxoLN7O7OlrwWs/3LI87jCFvLFD46XJL5HlqUGCJu17vfzRLF1CVqSkDBkkpHmz9YSGpiGqdHoYQyt08XY46/vHsXZvaHfyELzZlcxQ05g9Gjx0qd2GOuHz1jZ+zjaJStUlXvOpI5MCOeH4THH0OTbPa/J3dfi3Y79je2lNH0q2owUPJ+rRFWklkl3SwKsyMHbXD8RiwhtaR4mqK0xNPWOucIiGzGgHGhw8xrToGhfohOebM2Wpq3FukS0reutYa79iQQ5DkM1RiBzq3QwABs+HIg5EvnTAu9eJhUyA78X+fM+cNWxTgNgQSCDoHpruuR9mObFO93yAw3SxbUYDoYAJJABHUD4/lBRtXOFKnGnxiMqpORVl/ej+4VcpboIipmEJpmxc0wqC5OJqS2UAFh340fA/dNH6Zx1LmhQccuWj9GLRGCm3sB4mOSVeMFqFjWGpQKVFAORAOJBHhJLdfveZRJK+kZM5Y0/urR9CxrwiHaZgCSpbYXW6OT+cJ3jl8HN01DAuCnrVNPtRW7b2X9Je5NKCRQYgKKXYpywL1zEVkn4G4nFP4jz7tRt4qJSigfWE2L2pTZJSUy0b14maSQ6y3oBkNC5q8SZ3YaYFKJVeSQXdNWIBAxZ3UlLc4bX2IU6AV3i7EC7eUU4Kxo4IPKlIIY9vPkfn1CycLom2ztyZiSlIZwFJNC4zDHMU4OQ+YiJM7ZXkpcEkUo5BSWSQTjXLUpELI7KoCWXUJCiSNKu1WqL6hpcESEdnUoYMyg43Q1aJUb2AUapToPKHGa0R7davpMpclYvJWm6rWtUqrmCAQdUvHkFssqpUxctfiQopP5HkQx5GPf7Bs1ACWAp/DIAp9ZPQVSOeEed+2DYvdTpM9IpNSZatL0uqepSoj/64rIrLkwMtTEEZV8o3W0toS1IExBcrDvmP7eDRgxHYWdYTKNjsOZ4017jtqmlSiYYjqEKYsuBMueRI5hTFhsTYs+1LuSEFTeJRpLR9peA5VJyBi10VSb4RXKMaHs72MtFrAWAJco4TJgO8NUIxUONBxj0Hs92Ak2cpUsCdNxKljcScghBoNXLnlhGvErU84TLL7G7Ho/M39DF7G7AWWUxmDvlazPB0linm5jVIujcSLoGAAYdBlEwSQkuGcxHCd4l84Q5N9myMYR4ihS+IEcTkEJKyfCCryDxLSoHSIm1UXpE5KcVS5iRzKS35RFE3R893ianE1PMwQIVQQRvOIeoXfnD/AHD+x7R3U+XM+qp6aVCsandKh1jiYnn0p+phoLu10Lt84+cebhNppo9TOO5NHuCFuAdY4mLZSa0LhuLXh6BUVXZe1X7NLq5SLjnEhJugnmAD1iwtcxkEj3d78NTTkDHoou1Z5icdsmiOJ38NyCm6oMCMMwOONznBNnb176qmwqwfr/8AKBq4iFOnC8bpDEkhn3nemFHWou/1eccIN0kMCFVFPEUupIDUIuy1HjeEWKk6dabqW+qomlNxNWbPEI/1DSVlK8QyeIBYZOcgglTU8URRM+ySDmCBeCiHcB/5mXCCYoEJrRmcgVuFiCSfeCZYZ658AC0tKrpJw8KhgHUCEkcXF0RAWXqBXQJJq+XNTB9E4Q5aCVS01F4EAkNdvPcywF9uTcIizAUgM2JSkJAdKgyE1VVWKlOeMAErvTdYVVvJF6pIUC9AKOsZ5Q1MnFR47t16PdJumuqg76JEMy5bhg6QlCiCAQBQpQcagMshsXBiQqyi6SkXXu3VB7wvJu1xoHypTzkBVTB/EukgVU7Ega4lj4lnyhqco3noMFGrMSXHFyt8HJucWiQLK4S4a7eSABRt5KRWrXVHzjuTZmYHBqh/evFZPmYgkji8WBIoSQwcEFAUCet/00q3MkAswJ3AoUTWoBfFzdujziaLN4cSUtvZlklNfMw53Ll82Z+BYn4CCwKyxSnILBim/l7wYMRiw3a5Q2iyqLFyMEqINVMLpNOL4iLpMrKOWSNP9wWSVRslxJJOCUlhQDuyVUYYahtYx/tjsoVs8qzlTZax1PdH0mR6GVJ+axX7c2HJtctUife7uZdLoUz3VJWN5qVAw/MOWB8twoj032m+zZFklfSbHf7pDCbKUorKAaCYlRqUuzguzvg7eayZRUQACSaAAEknIACpMVZCQqYmbN2XNtCxLkoK1ZtRKRqpRokc/WNv2Y9nRUBMtjpBwkpLKNPfUPDyFcKjCPQdn2VEpkS0JQhOSQAPerTN048TCXk9jZj0zkrZi+z/ALLkBlWpfeKx7tBKZY5q8Sv8eUbqxWdEpFxCUpSgMEoACRyAjibtMCgqcgKmIoVMXQMkHEmqugH6wqU2zZjwqHSos7Ou87YAtDiU4n0iFJTdF3Aak4niY6+mDB3PCK+C7T8HV6uDwqeMQrVPN4IFHo8OEsD6QWDQhN1aqulTEBqg5wzOtdWGL66cIatdsSmpxySKk9IjFB+kAlggoeusRfsFGLt/s+WqYtUqbLShSiUpUlTpepFDgC4HBoI3Rt8sYB+MEN9aXuIelxvwZ9Yp+gb1/aIi1NVI8n/5GHVkDGvEkN8+UMrm8+lB5xxYo6rN17PdouJkouFJCFly73itAb7stPnGwvvHk/Yq2XLagOAJiJkttVbsxJ6JlzfOPT5k26kqYlmokOcWw9ekd7TO8SPP6yNZWViRVKLzMWoVO4Nx653io6U4VdkpZYABYLYZuzJxJoyEDovXGxlWMA50KiCTheJJ6Vh6XIAdmDkk8zjD7MpTy5Syl6sAohLEA3QwCmapUVHkMaQ/arOUpd1HEsC1AgEpo7A92B1OrG1SkD5+fkx0QCKsxGeBGHX94iwKWzhkso0dYIDkUSFlkkFzeSpscecWndOxqKk5jENUZw5eCWYAJLEFLMQdPnMaxyZ4qD6alsHxxHmNYOQBFnAwDUA6DCHAgCG++Y4hsDho7g8mPJ4ZlzwXB8OIJo2nxD/aArWCgJd0U44cY4SsEkDEa4Hr8/GI0uaSCDlUtUt71cKHDUoMNXrpagKS9MB0bBgc6JA1qUBJM/pwzxbD5/TgWmrHA0fQ/PoH5s2ia5vMpiWajuADjkGNdGVDT4PSrY5CpfEsc8qJGsTQEhaiCxo1HrQs+WGvJtQBzMcgKDaGmb49a01cPUxHmTCReLsAHJFWGHAs1WxLZCOpK8j7+7wS1UtqxKRhiYkBHocGDPgSPdrdoTTAYs2GPUueSlQqSHUitS2IcHlXV2wEQp0x9XdqVIusFFLs7EtWrk41d2y2W+5dru6TySAWJ6j8WMQ+C8Y26C17QQuUpC0374VLWghkqBBSQXyIy4xl+yvZuzWUfw0OsUMyYQqZlm26CGLBotNrLTLIul3pxfBvhDNgsMwuubuhWEsY0zVpRqfDCMk5tyo6mPDCEbHrVa6G7VuFBEax2MqDqWVPpQfOMPW9ASnANg3A06MfhEGz7Q7sBzvafH9esU88j0vh4LFUlKcgOUQ7ZakJGNRURSbU7QjARkbb2ldd1IUtRLBKQ5J04xF30Ub28yZuZttvsXMP2c3cK/GKzYWx7TMSJloaQMpYZU0jVXuoPDeOoEaBSUIoMhicfOK0/JdSTXAxZUVKjlrDdstqsBSC1WsJAYcWGJrDFlsRWb0w0yHOtfWAOO2QrLZlLU/mTFhbrMVMBEm1rCAEpFeAhUKuJdRx/f56xKQN+SKmw8PWCI6raTUflBBwBmgNS3Wv5/COwgeeZPyYYTM+qnr+8BVquugd/KOdTNdol7MUE2iQp2KZqSKaug+izHtGzFJWgKHIjQj59Y8RkoYghOYLqoacKmPWeytsvJBwE1AmJ/TnUvyjo6KVpxObrsSa3eS7tCGDjLHOnz6PHE1d5CSAzluSsGPC9unnEkxWyncoyLgZsoYFnNHS/wB4RvRyBvvDx6AOzPgDi1a4FY0hybMJAo9STqCHCro5gZ++Kwwo1dLB2NUjRwCwcMoqLf2Yx1YTvAJIYEqarMBdID196VlkYkDqYd0YhqUfBT4NVvGkc0844mL3cMKHDDeqM/rgfdiwMkMwpQAHMBNRCdynRqg01DNywEAEMuUtng2DnxJ3npW+ij+IQJlEpSU1vNVXmDSjMVKrm2ETFgNpV6Uq7wA/v89IAIkuUTcUmgISbuN0tvOFZMAmld5UIJF45i6WLGputdyzF38IGZiSZwch6gAnkXAr0MBWHbPFuEAEcyT3d3E4t1qK6h8dYgLQp2CSTeL0pwctmQ/ICHrTbFJUrBgzACpGTFmqSlPnERVoVmtb0pRLl2SMaAkKLtgjSJQDos6nBCSQ4JdgpgcyT940JLDlCCxzPECEkhqkEgh2DpGAJUacqCHkb0q7mAwep3aoJzvNdU2NYbsE0JSoMWSLzGqmuuzasAeaoCQn2U4lYGLk1q7pOQDO7NjEO1qUiUUy1Am9dN6jUDnjr96JlpHeApSygXSa00Ip1iDbZZl0WXJF79ITllSNumx8pjOzZCUgKVvKrvHFya0yiZaLYkaNGZtu20ygS9Tg/r8BGdG059qUUyU0zUSyU81fkHPCM6k3wjbkilzJl5trayA+8eQjCWrbbruIvTJiiwSh1KJ0pDe1dh22bbFWSWCsgJVeDiXcUAb61e6l7w1N0sDHpPZnshIsEt6Lnkb80hj9lA91PDE58JeOuZClqHL4Yde/+GY2R2JnTmXbF90jHuUEXyP75lQnkH5iNrs3ZNmsySJMtEthUgOotqs7ysMzEDaW0LtQoaHSjv8AqOsUO1O06EJNXLMOOkRZdwS5bL3a22WoCzGKOZtuuIjDbQ28tZJweK+VNmzFAIcqPzUxb02+WJepS4ij0hG0wS5MW1i2iCgzCQJYcPq2LdYo+y3ZNhftBKzkh2T1Ax6xbWrZIUU3yAhHhlIACR0ELaro0xk2uSLsu0zZ85cx7soUS4xrkDEu2qUqisAfkxNlpSBoAMKNFBtzasuWDvOYKJtLsl98gZiCMBN7QqcthBDPTYj/AKYGkI1JJ0FPXGO0cAB8569YAkDAARwpY1f0H7iOT2dM7KhzjU9g9rsruifCe8TyomaOoIU32oxkyb14DD9DDux7d3U6Ws0SlQeuCTur/wAVKjRp3smmZ89SjR728MqkJKrxd+Zp4f8AxHrrHFmmuhJOLV5ih9QYJk0BnzIHUlh6x2Dz7VOhuVMTeMsgUcgGuhJD8FjzMSL4w1y+MU20J28VB2O4TdJukEgMPtKRnUDSsSbYsshaRUEUOi91j5g8Gi1EEqTNqoF3CjjmFbwbhUj7sMzJ5BURV0uK0dNCBQtiPKI0i0lS0nJaVDhum8girF0qPlERFpAWKgALUq7UneUUqq2F4qP3ebFAWlktF5APR6VrjTWh6wklbKWmuIUOSv3CvMRBk2kIM0ElkC8XZzdG+Xzpdx4R2ie8xJFAxTlUupxjS6UNn44KActMwFYSoi6tJSwcveoXyow/H5sSbUSUu5UCUk3ciEgg4ML5Fa+A8xDnpImEA4EqACagPeF0tiVGW4DBklzCWuqypJBNFAsGSFOBeJowUZqmrVuETQEzaZ3gQWyxzFUUfAOtWHuxASGdhhdc4pS4xIqGCAA+DqzaJds3glRBZSKjiBfAZn8PeBs8IgmYoM6XIKSQFCqncMMQ61D7qOUBBYbNnKcpVSl4CrirkMRgAtA6GCXuTsgCWFAHvN+KtxP3TEayLAUkueZNCVXq0Bd99ZwwGkP27xEk3WpeAwF0kHHIGZ1bCBkpiz7SJCFZMTg5ZgGBxIN26evGMJ2i7S3KHxsSavdByPT4xv7UXuqCRvM7h94EMlTFsWrhuVphnto9l7POUCZRCjmN0kMoB08XKvw45JnjvzwbcOo2qq5PHNqbZWtWLuWGbklgAI2vY7Ytqoqee5lkUQR/EIH9uCBUmta4Rtdj9jbPZt5MtCFDBat5Z4X1VD8G6w1tXaISl8Q8Kcti44HQxepK5u/6LSWtEpNOXE8zFPtXa6GqYym0u0xCGreLMA7+UYfa225pUUkkHAjSKpOZbJKGLsve023gp0pZtc8dYyE2eTDJUSa1ibYdmqWQ4IENUVFGKU5ZXwR5ElSywBMbXszJlSQSQ51PqCNRDcmwy5I44vnFZb9rZMnHqekUcnLhGiEI4lul2a+19pgPDEP/ANSPUqaMLaLYpXCIilHWJWP3Ky1b8I2e1O1IAKUkqjLWm2KmGIUdBUMjBIzZM85j4s393p+8EcBcEM4EWzc96cvWv7RyeP7RHkWsKSFZkYaEY8h+REBnE8OUcXY06PSKaasemEZ/PSIip1eHJqZ8TClPyY5KYtFJFJNs9s7HW7vbLLUS5Aun7Sd1R6qCotbYHQeFRzTvD1AjDeyu2uidKJwKVjkoXf8AklZ6xtLRMZcsuakoxoXDhxmd348j1cbuKZxs8ds2VqluKO4KSlwGZQMpJ44IV1EcKmMlsiO7YqLhlBSCAzOBMBbSFUkglLEvfTUhyQCEkVCh/KTgfexpHIIKSBRyCWJYhgl3B3k3Vy8MGxOTjOJKtHvBLMpC3L0B3VYmjS1o/SjDq2EhZFa1clkgHFmZiN9VXw5MyhIJAVdF9wQ7lpgYh6gG8uSG4UEdWyY6ZaiwcVfLC9vDRHe8OBgA6nTw5WkAlt6rCqQSnexf+GMvFwhlICQAxJQWA8NDgXd95Ul3p484BLcXwxUFMxAYqqoAsfr3XY+41YfMq4SlLsmW7UcM13ezqhQP24AGSXLOVFwN1yVEbgvEsWCis5sEuBHMwJIZyxDhmSGIagyASkCn18sYf+h0lpAAJCk+87DA3khgbhXjR1Q7ZpBIYi6FBK8ACCFOUqZr26yeQ4wEjckllXrxuuvDAhRKmF7MLUACfd4RHmbrpG7xSr3UlgXrVipYfh0stnWQoAf6t1QyphRsKq/FEGZLUHIwDSzdKgpx7odhvBEoZ+IwAN3lM5IFCamo1cEkuB3aKV3laiJ4KlA1ch0ulrxwIywvJWmrA1hgSFFVAX+sUPgWFVUoq+qjFgnhEiTY113UpBBxuuCD/DO6CzMKYbxiGBxLnAousWqpJxJF0lTPmQF6NfESZVkU4a6KEuK4jByAQ5I6JHRxFhILgpFSWCBhusHJd90V4DBonCKsvF07MP2htMxCyqa4Qmtff0CWo2p+R53tnby5hYUGgf8A3Hvk5SQnfuhOd5rvrSM5bbXs5OJlE/8ATTf9UAj1hXppvk2f9GSUdsF+x4fIQskkpVXAnHlyiNZ9jrnTF3ty6zlT4ZMM49ete27J/TkKV9q6gejn0jDdtNqrN0y0plhIJZNSa1ClHENlT9GNJLgosE/xTXBF2f2fQl1Y5BR14CE2jaJcsgvhkIz9p29OWACoAAMyQwiuWompJJ4wlwcnbLvUQiqgiw2htVS8KCK+9HMEXSS6MkpuTtnZVHLwkETRWxYSCCJRDFeCEgiSDT2RQStSPdXvoPHMcmf8Iia0UdjWVyaeOSbw1u/6H+EXMucFAKGCg44ah+BcdI5uWLT/AIOxp5pqvqvv5HcNqMLejhQ+T+kLRobNP7OLXctqUvSYlSOoZSfTvI9R2oD3ZIDlJSoMzulQNHzxjw7Ytr7u0SVg1TMT0BNxX+KlR7mSFpOih6ER0dO/hOXq1ymRp9nJWFJwJCncuALhZnAY3AOvOIBlHvCAljvIB0cGr6P3Rwpxi5kpupAJdgA7NgGwjmZLSSCQCRh5g/FKfKNFmMjS7AkKJIBFGDYKvFSjXU3aZXQzNDIkMpiC19UxJGAwoeZUoxYKVnFbatt2dHinygdL6SfIF4LJUW+idKQAGApjnq+fGOm+fnrGem9tbInBal/Zlq+KgBFdaPaDLHgkrP21JT/xvRFoYsE34NokR1HnNo7fzj4JctPO8s+bj4RXz+11rV/VujRCUD1Z/WI3DVpZs9XEM2jaEqX45stH2lpB8iY8en7Smr8c2Yp8lLUR5ExGCtPSIsbHRe7PWJ/a2yI/q3j/AGJWf8mb1ivn9vpQ8EpavtFKR6Xo84Co7D6RFj46TGu+TY2jt5OPgRLSON5R83A9IrbR2ntS8Zyx9lkeqADFEOflHYbjBY+OHGukSJtpKi6lFR1JJPnDXePHI5Q7LkLORbXLzwgH0IH4CIO3bPelg4t+f+o0Nj2BOXUIURqxb8Xh9YsJ3ZpKZZ7+bLlpIqVLFPJx/kIlrgTknCqbPH5djINRRyB5A/AgxIVYxGo7TT7Ob0uSRcloDTM1TEXi44F7obKgoBGIm2lSsT88dYRzJ8HMlsgOTkgZ9M4jlUcwQ1KjO5WEEEESVCFeEgiSBYIR4IAJmyrV3cwHI0P5ev5xcSCELVLwSd9HI4h+Df4mM3FzInFUoLHjkm9XMDxPqGAJ5GEZYLv3+0acGRrj25/0tVL0HXCGJq3/AEwH6ws03mKXCSLwrkcATqMDxBhBThy/WMiVHQcrOQjIFncaM9Pzj0WydqpkpAUAFoUkLCVOCm+kLugjDHBjHnK+A84v7Eu9ID4i8k8K3gOiVJjThdFscIzbjJeC5tPtEtB8CZSB9lSj5lTekVdo7V2teM9Y+zdR6oAMUJQXP6R2E6n1h9sTHHFeB60Wpa/GpSvtqKv+RMN3/kQgA+RCXhpEDRQYcBhtKtB6Q/JlqUWAJOgDnyEACpSY6u8YeRs9eYA4KIB/CS/pFlZ9gTFZKY5hCm813R6xZJk2l2VIAjoco00nsu1VkJb6y/ySD/ygmCwyf5k9JP1UJCjTge8PwgdLtlXmgjOykKVQAngBXyESZWzlqLNU5Pvfh8XpE6f2vsaARLkLmNnMLIP3VKLfgiBafaWsJaUiVL4Jcj8KQBFdy/Uq9SkW1m7LzTikjiRd/wD0KT5AxYDs7Klh505CRo5P/hXqY89ndrrXMd1zDyZCebhmijtW0pii5UH1DqPVRxiN0nwkKlqnV2erzNqbOk4KVNP9uHmgA+aorbX7RZcv+RIlpP1lgXuFQ5/yjy2ZNUcSTzJjiDbJ9szy1DZsdp9vrTNxnL5IAT64+sZ6ftVSiVYqPvKJUYr4InYhTyyHJs9SsS/w8hDcDwkWoW2LA8JBEgLBF9szZgnWUCWhBmmeUTZq1LeUk9z3DJS+4omeCbpO6S4CY6X2XKKTbVZZZdrpmh8Sly7ACis/dIxpAQZ+CNDatkWNO6LYFKd7yUky+7DPUDx0WWvaBiWvV+0ZNlCAZE2auZeZQWi4LtagAGr3feOeEAFbBBBAAsTNl2i4saKofy+eMQ4IiStUTGTi7Rf2PdKpb+E3kcUnLpQ9VaRIUoDFusVnfEpTMHil48QaH4+RMSpQON6mRo7GorjGScfLOhiyeF9P0HJiyeA408hiYt+zm8mZLSXKWmAHFSaiYfu/wvxHSKmnPj80hsWuYhSZko3VyzeSR5EHUEZQY3TGObg9xbT7DNKyyF/hUfyjuXsteZSOakv+EEq9Ikyu1tlWypsghbMUh7j5lgf3hV9uAlxJkITo4cc8jGm4lJZ1fA5Z9gKV9Y/ZQW81lMWEnsyc0gfbX/2pSD/lGWtXba0qpfAGgGHI4xT2vbk2Z45i1VcZNphE37IU9SejTLHZpKb02agJf3UBVdHXfL0NBpESb2osSQyUzp2j3gnqlZA9I8575ai7EnUuT1MdplLObcohya+RT1Jy6NvN7eqT/Js8uWNSceYSAPUxT23traVn+ddGktIHqz+sUiLDUO56xMRJSMEtyZ/OFyyL9SyhNkadbpsw719ehmKJ+JjpEmac0p6OYdmWpCMcdBj1084hz9pqPhASNcT+kVW6XSB7I/idkhdjQKzFk8z+UMKtiE/y0Dmf0iAtRNSSTqYSGrH+Z2KeX8qr+x2daFL8R6YDyhqCCLpUJbb7CCCEiQFhIIICAggggAIIIIAJMq13ZUyVdSRNuur3mSpKm4h0jk6tYjNBBAAQsJBAAQQQQAdQkEEAE/ZeKuR+Bh+yeBPM/EwsEIn5NOLwPj9YWcYIIT5NXgh21IYFq65xXKMJBGjH0Ys34gESrMkaQQRafRXH2WDUh1CamCCMrN8QmYj5yiDtJZADEh+PGEgi2PtC834WV0EEEazAEEJBAAsEJBAAQsJBAAphIIIACCCCAAggggAIIIIACCCCAAggggA//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4" name="Picture 6" descr="http://t3.gstatic.com/images?q=tbn:ANd9GcRTGukp0x95NP4Lws4Dfvvup9YFSyOgMUkp5vJppIh3ujROlzr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60" y="211682"/>
            <a:ext cx="2369815" cy="3145310"/>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6581775" y="349388"/>
            <a:ext cx="2562225" cy="2862322"/>
          </a:xfrm>
          <a:prstGeom prst="rect">
            <a:avLst/>
          </a:prstGeom>
        </p:spPr>
        <p:txBody>
          <a:bodyPr wrap="square">
            <a:spAutoFit/>
          </a:bodyPr>
          <a:lstStyle/>
          <a:p>
            <a:pPr algn="ctr"/>
            <a:r>
              <a:rPr lang="es-CO" sz="2000" b="1" baseline="30000" dirty="0" smtClean="0"/>
              <a:t> </a:t>
            </a:r>
            <a:r>
              <a:rPr lang="es-CO" sz="2000" b="1" dirty="0"/>
              <a:t>Así que, todas las cosas que queráis que los hombres hagan con vosotros, así también haced vosotros con ellos; porque esto es la ley y los </a:t>
            </a:r>
            <a:r>
              <a:rPr lang="es-CO" sz="2000" b="1" dirty="0" smtClean="0"/>
              <a:t>profetas </a:t>
            </a:r>
            <a:r>
              <a:rPr lang="es-CO" sz="2000" b="1" dirty="0" smtClean="0">
                <a:solidFill>
                  <a:srgbClr val="FF0000"/>
                </a:solidFill>
              </a:rPr>
              <a:t>(Mat.7:12).</a:t>
            </a:r>
            <a:endParaRPr lang="es-CO" sz="2000" b="1" dirty="0">
              <a:solidFill>
                <a:srgbClr val="FF0000"/>
              </a:solidFill>
            </a:endParaRPr>
          </a:p>
        </p:txBody>
      </p:sp>
    </p:spTree>
    <p:extLst>
      <p:ext uri="{BB962C8B-B14F-4D97-AF65-F5344CB8AC3E}">
        <p14:creationId xmlns:p14="http://schemas.microsoft.com/office/powerpoint/2010/main" val="1060517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1000" fill="hold"/>
                                        <p:tgtEl>
                                          <p:spTgt spid="4"/>
                                        </p:tgtEl>
                                        <p:attrNameLst>
                                          <p:attrName>ppt_w</p:attrName>
                                        </p:attrNameLst>
                                      </p:cBhvr>
                                      <p:tavLst>
                                        <p:tav tm="0">
                                          <p:val>
                                            <p:fltVal val="0"/>
                                          </p:val>
                                        </p:tav>
                                        <p:tav tm="100000">
                                          <p:val>
                                            <p:strVal val="#ppt_w"/>
                                          </p:val>
                                        </p:tav>
                                      </p:tavLst>
                                    </p:anim>
                                    <p:anim calcmode="lin" valueType="num">
                                      <p:cBhvr>
                                        <p:cTn id="26" dur="1000" fill="hold"/>
                                        <p:tgtEl>
                                          <p:spTgt spid="4"/>
                                        </p:tgtEl>
                                        <p:attrNameLst>
                                          <p:attrName>ppt_h</p:attrName>
                                        </p:attrNameLst>
                                      </p:cBhvr>
                                      <p:tavLst>
                                        <p:tav tm="0">
                                          <p:val>
                                            <p:fltVal val="0"/>
                                          </p:val>
                                        </p:tav>
                                        <p:tav tm="100000">
                                          <p:val>
                                            <p:strVal val="#ppt_h"/>
                                          </p:val>
                                        </p:tav>
                                      </p:tavLst>
                                    </p:anim>
                                    <p:anim calcmode="lin" valueType="num">
                                      <p:cBhvr>
                                        <p:cTn id="27" dur="1000" fill="hold"/>
                                        <p:tgtEl>
                                          <p:spTgt spid="4"/>
                                        </p:tgtEl>
                                        <p:attrNameLst>
                                          <p:attrName>style.rotation</p:attrName>
                                        </p:attrNameLst>
                                      </p:cBhvr>
                                      <p:tavLst>
                                        <p:tav tm="0">
                                          <p:val>
                                            <p:fltVal val="90"/>
                                          </p:val>
                                        </p:tav>
                                        <p:tav tm="100000">
                                          <p:val>
                                            <p:fltVal val="0"/>
                                          </p:val>
                                        </p:tav>
                                      </p:tavLst>
                                    </p:anim>
                                    <p:animEffect transition="in" filter="fade">
                                      <p:cBhvr>
                                        <p:cTn id="2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6"/>
            <a:ext cx="5184576" cy="5058562"/>
          </a:xfrm>
        </p:spPr>
        <p:txBody>
          <a:bodyPr>
            <a:normAutofit lnSpcReduction="10000"/>
          </a:bodyPr>
          <a:lstStyle/>
          <a:p>
            <a:pPr marL="0" indent="0" algn="ctr">
              <a:buNone/>
            </a:pPr>
            <a:r>
              <a:rPr lang="es-CO" dirty="0" smtClean="0"/>
              <a:t>El hombre de hoy, que no tiene a Cristo en su corazón es igual a los que existían antes del diluvio: </a:t>
            </a:r>
            <a:r>
              <a:rPr lang="es-CO" i="1" dirty="0" smtClean="0"/>
              <a:t>“</a:t>
            </a:r>
            <a:r>
              <a:rPr lang="es-CO" i="1" dirty="0" smtClean="0">
                <a:latin typeface="Agency FB" pitchFamily="34" charset="0"/>
              </a:rPr>
              <a:t>Al </a:t>
            </a:r>
            <a:r>
              <a:rPr lang="es-CO" i="1" dirty="0">
                <a:latin typeface="Agency FB" pitchFamily="34" charset="0"/>
              </a:rPr>
              <a:t>ver el Señor que la maldad del ser humano en la tierra era muy grande, y que todos sus pensamientos tendían siempre hacia el mal, se arrepintió de haber hecho al ser humano en la tierra, y le dolió en el corazón</a:t>
            </a:r>
            <a:r>
              <a:rPr lang="es-CO" i="1" dirty="0" smtClean="0"/>
              <a:t>.”</a:t>
            </a:r>
          </a:p>
          <a:p>
            <a:pPr marL="0" indent="0" algn="ctr">
              <a:buNone/>
            </a:pPr>
            <a:r>
              <a:rPr lang="es-CO" i="1" dirty="0"/>
              <a:t> </a:t>
            </a:r>
            <a:r>
              <a:rPr lang="es-CO" b="1" i="1" dirty="0">
                <a:solidFill>
                  <a:srgbClr val="FF0000"/>
                </a:solidFill>
              </a:rPr>
              <a:t>Génesis </a:t>
            </a:r>
            <a:r>
              <a:rPr lang="es-CO" b="1" i="1" dirty="0" smtClean="0">
                <a:solidFill>
                  <a:srgbClr val="FF0000"/>
                </a:solidFill>
              </a:rPr>
              <a:t>6:5-6</a:t>
            </a:r>
            <a:endParaRPr lang="es-CO" dirty="0">
              <a:solidFill>
                <a:srgbClr val="FF0000"/>
              </a:solidFill>
            </a:endParaRPr>
          </a:p>
        </p:txBody>
      </p:sp>
      <p:pic>
        <p:nvPicPr>
          <p:cNvPr id="3074" name="Picture 2" descr="http://emilioaguero.com/wp-content/uploads/2012/01/desenfren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764704"/>
            <a:ext cx="3456384" cy="360040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580112" y="4509120"/>
            <a:ext cx="3268789" cy="954107"/>
          </a:xfrm>
          <a:prstGeom prst="rect">
            <a:avLst/>
          </a:prstGeom>
        </p:spPr>
        <p:txBody>
          <a:bodyPr wrap="square">
            <a:spAutoFit/>
          </a:bodyPr>
          <a:lstStyle/>
          <a:p>
            <a:pPr algn="ctr"/>
            <a:r>
              <a:rPr lang="es-CO" sz="2800" b="1" i="1" dirty="0" smtClean="0"/>
              <a:t>Cervales </a:t>
            </a:r>
            <a:r>
              <a:rPr lang="es-CO" sz="2800" b="1" i="1" dirty="0"/>
              <a:t>antes del diluvio</a:t>
            </a:r>
            <a:endParaRPr lang="es-CO" sz="2800" dirty="0"/>
          </a:p>
        </p:txBody>
      </p:sp>
      <p:sp>
        <p:nvSpPr>
          <p:cNvPr id="5" name="4 Rectángulo"/>
          <p:cNvSpPr/>
          <p:nvPr/>
        </p:nvSpPr>
        <p:spPr>
          <a:xfrm>
            <a:off x="395535" y="5661248"/>
            <a:ext cx="8453365" cy="954107"/>
          </a:xfrm>
          <a:prstGeom prst="rect">
            <a:avLst/>
          </a:prstGeom>
        </p:spPr>
        <p:txBody>
          <a:bodyPr wrap="square">
            <a:spAutoFit/>
          </a:bodyPr>
          <a:lstStyle/>
          <a:p>
            <a:pPr algn="ctr"/>
            <a:r>
              <a:rPr lang="es-CO" sz="2800" dirty="0"/>
              <a:t>Esta manera de vivir </a:t>
            </a:r>
            <a:r>
              <a:rPr lang="es-CO" sz="2800" dirty="0" smtClean="0"/>
              <a:t>hiso </a:t>
            </a:r>
            <a:r>
              <a:rPr lang="es-CO" sz="2800" dirty="0"/>
              <a:t>entristecer el corazón de Dios; nadie que </a:t>
            </a:r>
            <a:r>
              <a:rPr lang="es-CO" sz="2800" dirty="0" smtClean="0"/>
              <a:t>viviera </a:t>
            </a:r>
            <a:r>
              <a:rPr lang="es-CO" sz="2800" dirty="0"/>
              <a:t>en la carne </a:t>
            </a:r>
            <a:r>
              <a:rPr lang="es-CO" sz="2800" dirty="0" smtClean="0"/>
              <a:t>pudo </a:t>
            </a:r>
            <a:r>
              <a:rPr lang="es-CO" sz="2800" dirty="0"/>
              <a:t>agradar a Dios.</a:t>
            </a:r>
          </a:p>
        </p:txBody>
      </p:sp>
    </p:spTree>
    <p:extLst>
      <p:ext uri="{BB962C8B-B14F-4D97-AF65-F5344CB8AC3E}">
        <p14:creationId xmlns:p14="http://schemas.microsoft.com/office/powerpoint/2010/main" val="715816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ipe(down)">
                                      <p:cBhvr>
                                        <p:cTn id="7" dur="580">
                                          <p:stCondLst>
                                            <p:cond delay="0"/>
                                          </p:stCondLst>
                                        </p:cTn>
                                        <p:tgtEl>
                                          <p:spTgt spid="3074"/>
                                        </p:tgtEl>
                                      </p:cBhvr>
                                    </p:animEffect>
                                    <p:anim calcmode="lin" valueType="num">
                                      <p:cBhvr>
                                        <p:cTn id="8"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13" dur="26">
                                          <p:stCondLst>
                                            <p:cond delay="650"/>
                                          </p:stCondLst>
                                        </p:cTn>
                                        <p:tgtEl>
                                          <p:spTgt spid="3074"/>
                                        </p:tgtEl>
                                      </p:cBhvr>
                                      <p:to x="100000" y="60000"/>
                                    </p:animScale>
                                    <p:animScale>
                                      <p:cBhvr>
                                        <p:cTn id="14" dur="166" decel="50000">
                                          <p:stCondLst>
                                            <p:cond delay="676"/>
                                          </p:stCondLst>
                                        </p:cTn>
                                        <p:tgtEl>
                                          <p:spTgt spid="3074"/>
                                        </p:tgtEl>
                                      </p:cBhvr>
                                      <p:to x="100000" y="100000"/>
                                    </p:animScale>
                                    <p:animScale>
                                      <p:cBhvr>
                                        <p:cTn id="15" dur="26">
                                          <p:stCondLst>
                                            <p:cond delay="1312"/>
                                          </p:stCondLst>
                                        </p:cTn>
                                        <p:tgtEl>
                                          <p:spTgt spid="3074"/>
                                        </p:tgtEl>
                                      </p:cBhvr>
                                      <p:to x="100000" y="80000"/>
                                    </p:animScale>
                                    <p:animScale>
                                      <p:cBhvr>
                                        <p:cTn id="16" dur="166" decel="50000">
                                          <p:stCondLst>
                                            <p:cond delay="1338"/>
                                          </p:stCondLst>
                                        </p:cTn>
                                        <p:tgtEl>
                                          <p:spTgt spid="3074"/>
                                        </p:tgtEl>
                                      </p:cBhvr>
                                      <p:to x="100000" y="100000"/>
                                    </p:animScale>
                                    <p:animScale>
                                      <p:cBhvr>
                                        <p:cTn id="17" dur="26">
                                          <p:stCondLst>
                                            <p:cond delay="1642"/>
                                          </p:stCondLst>
                                        </p:cTn>
                                        <p:tgtEl>
                                          <p:spTgt spid="3074"/>
                                        </p:tgtEl>
                                      </p:cBhvr>
                                      <p:to x="100000" y="90000"/>
                                    </p:animScale>
                                    <p:animScale>
                                      <p:cBhvr>
                                        <p:cTn id="18" dur="166" decel="50000">
                                          <p:stCondLst>
                                            <p:cond delay="1668"/>
                                          </p:stCondLst>
                                        </p:cTn>
                                        <p:tgtEl>
                                          <p:spTgt spid="3074"/>
                                        </p:tgtEl>
                                      </p:cBhvr>
                                      <p:to x="100000" y="100000"/>
                                    </p:animScale>
                                    <p:animScale>
                                      <p:cBhvr>
                                        <p:cTn id="19" dur="26">
                                          <p:stCondLst>
                                            <p:cond delay="1808"/>
                                          </p:stCondLst>
                                        </p:cTn>
                                        <p:tgtEl>
                                          <p:spTgt spid="3074"/>
                                        </p:tgtEl>
                                      </p:cBhvr>
                                      <p:to x="100000" y="95000"/>
                                    </p:animScale>
                                    <p:animScale>
                                      <p:cBhvr>
                                        <p:cTn id="20" dur="166" decel="50000">
                                          <p:stCondLst>
                                            <p:cond delay="1834"/>
                                          </p:stCondLst>
                                        </p:cTn>
                                        <p:tgtEl>
                                          <p:spTgt spid="307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80">
                                          <p:stCondLst>
                                            <p:cond delay="0"/>
                                          </p:stCondLst>
                                        </p:cTn>
                                        <p:tgtEl>
                                          <p:spTgt spid="4"/>
                                        </p:tgtEl>
                                      </p:cBhvr>
                                    </p:animEffect>
                                    <p:anim calcmode="lin" valueType="num">
                                      <p:cBhvr>
                                        <p:cTn id="2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1" dur="26">
                                          <p:stCondLst>
                                            <p:cond delay="650"/>
                                          </p:stCondLst>
                                        </p:cTn>
                                        <p:tgtEl>
                                          <p:spTgt spid="4"/>
                                        </p:tgtEl>
                                      </p:cBhvr>
                                      <p:to x="100000" y="60000"/>
                                    </p:animScale>
                                    <p:animScale>
                                      <p:cBhvr>
                                        <p:cTn id="32" dur="166" decel="50000">
                                          <p:stCondLst>
                                            <p:cond delay="676"/>
                                          </p:stCondLst>
                                        </p:cTn>
                                        <p:tgtEl>
                                          <p:spTgt spid="4"/>
                                        </p:tgtEl>
                                      </p:cBhvr>
                                      <p:to x="100000" y="100000"/>
                                    </p:animScale>
                                    <p:animScale>
                                      <p:cBhvr>
                                        <p:cTn id="33" dur="26">
                                          <p:stCondLst>
                                            <p:cond delay="1312"/>
                                          </p:stCondLst>
                                        </p:cTn>
                                        <p:tgtEl>
                                          <p:spTgt spid="4"/>
                                        </p:tgtEl>
                                      </p:cBhvr>
                                      <p:to x="100000" y="80000"/>
                                    </p:animScale>
                                    <p:animScale>
                                      <p:cBhvr>
                                        <p:cTn id="34" dur="166" decel="50000">
                                          <p:stCondLst>
                                            <p:cond delay="1338"/>
                                          </p:stCondLst>
                                        </p:cTn>
                                        <p:tgtEl>
                                          <p:spTgt spid="4"/>
                                        </p:tgtEl>
                                      </p:cBhvr>
                                      <p:to x="100000" y="100000"/>
                                    </p:animScale>
                                    <p:animScale>
                                      <p:cBhvr>
                                        <p:cTn id="35" dur="26">
                                          <p:stCondLst>
                                            <p:cond delay="1642"/>
                                          </p:stCondLst>
                                        </p:cTn>
                                        <p:tgtEl>
                                          <p:spTgt spid="4"/>
                                        </p:tgtEl>
                                      </p:cBhvr>
                                      <p:to x="100000" y="90000"/>
                                    </p:animScale>
                                    <p:animScale>
                                      <p:cBhvr>
                                        <p:cTn id="36" dur="166" decel="50000">
                                          <p:stCondLst>
                                            <p:cond delay="1668"/>
                                          </p:stCondLst>
                                        </p:cTn>
                                        <p:tgtEl>
                                          <p:spTgt spid="4"/>
                                        </p:tgtEl>
                                      </p:cBhvr>
                                      <p:to x="100000" y="100000"/>
                                    </p:animScale>
                                    <p:animScale>
                                      <p:cBhvr>
                                        <p:cTn id="37" dur="26">
                                          <p:stCondLst>
                                            <p:cond delay="1808"/>
                                          </p:stCondLst>
                                        </p:cTn>
                                        <p:tgtEl>
                                          <p:spTgt spid="4"/>
                                        </p:tgtEl>
                                      </p:cBhvr>
                                      <p:to x="100000" y="95000"/>
                                    </p:animScale>
                                    <p:animScale>
                                      <p:cBhvr>
                                        <p:cTn id="38" dur="166" decel="50000">
                                          <p:stCondLst>
                                            <p:cond delay="1834"/>
                                          </p:stCondLst>
                                        </p:cTn>
                                        <p:tgtEl>
                                          <p:spTgt spid="4"/>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31" presetClass="entr" presetSubtype="0"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1000" fill="hold"/>
                                        <p:tgtEl>
                                          <p:spTgt spid="5"/>
                                        </p:tgtEl>
                                        <p:attrNameLst>
                                          <p:attrName>ppt_w</p:attrName>
                                        </p:attrNameLst>
                                      </p:cBhvr>
                                      <p:tavLst>
                                        <p:tav tm="0">
                                          <p:val>
                                            <p:fltVal val="0"/>
                                          </p:val>
                                        </p:tav>
                                        <p:tav tm="100000">
                                          <p:val>
                                            <p:strVal val="#ppt_w"/>
                                          </p:val>
                                        </p:tav>
                                      </p:tavLst>
                                    </p:anim>
                                    <p:anim calcmode="lin" valueType="num">
                                      <p:cBhvr>
                                        <p:cTn id="44" dur="1000" fill="hold"/>
                                        <p:tgtEl>
                                          <p:spTgt spid="5"/>
                                        </p:tgtEl>
                                        <p:attrNameLst>
                                          <p:attrName>ppt_h</p:attrName>
                                        </p:attrNameLst>
                                      </p:cBhvr>
                                      <p:tavLst>
                                        <p:tav tm="0">
                                          <p:val>
                                            <p:fltVal val="0"/>
                                          </p:val>
                                        </p:tav>
                                        <p:tav tm="100000">
                                          <p:val>
                                            <p:strVal val="#ppt_h"/>
                                          </p:val>
                                        </p:tav>
                                      </p:tavLst>
                                    </p:anim>
                                    <p:anim calcmode="lin" valueType="num">
                                      <p:cBhvr>
                                        <p:cTn id="45" dur="1000" fill="hold"/>
                                        <p:tgtEl>
                                          <p:spTgt spid="5"/>
                                        </p:tgtEl>
                                        <p:attrNameLst>
                                          <p:attrName>style.rotation</p:attrName>
                                        </p:attrNameLst>
                                      </p:cBhvr>
                                      <p:tavLst>
                                        <p:tav tm="0">
                                          <p:val>
                                            <p:fltVal val="90"/>
                                          </p:val>
                                        </p:tav>
                                        <p:tav tm="100000">
                                          <p:val>
                                            <p:fltVal val="0"/>
                                          </p:val>
                                        </p:tav>
                                      </p:tavLst>
                                    </p:anim>
                                    <p:animEffect transition="in" filter="fade">
                                      <p:cBhvr>
                                        <p:cTn id="4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402832" cy="3528393"/>
          </a:xfrm>
        </p:spPr>
        <p:txBody>
          <a:bodyPr>
            <a:normAutofit fontScale="92500" lnSpcReduction="10000"/>
          </a:bodyPr>
          <a:lstStyle/>
          <a:p>
            <a:pPr marL="0" indent="0">
              <a:buNone/>
            </a:pPr>
            <a:r>
              <a:rPr lang="es-CO" dirty="0" smtClean="0"/>
              <a:t>Al </a:t>
            </a:r>
            <a:r>
              <a:rPr lang="es-CO" dirty="0"/>
              <a:t>igual que en los días de Noé, el viejo hombre en su naturaleza así es, solo le importa si mismo, egoísmo, vanagloria, fama y realizar todos sus sueños, por más egoístas que estos parezcan. </a:t>
            </a:r>
          </a:p>
        </p:txBody>
      </p:sp>
      <p:pic>
        <p:nvPicPr>
          <p:cNvPr id="4098" name="Picture 2" descr="http://municipalidadceres.com.ar/wp-content/uploads/2013/02/DSC_0063-Copiar.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32040" y="1"/>
            <a:ext cx="4211960" cy="350100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9512" y="4149080"/>
            <a:ext cx="8712968" cy="2246769"/>
          </a:xfrm>
          <a:prstGeom prst="rect">
            <a:avLst/>
          </a:prstGeom>
        </p:spPr>
        <p:txBody>
          <a:bodyPr wrap="square">
            <a:spAutoFit/>
          </a:bodyPr>
          <a:lstStyle/>
          <a:p>
            <a:pPr algn="ctr"/>
            <a:r>
              <a:rPr lang="es-CO" sz="2800" dirty="0"/>
              <a:t>Si tu vida es como lo que hemos descrito, solo tienes 2 opciones; o tu estas tibio y has descuidado tu vida espiritual y has caído poco a poco en la tibieza; o, tú no eres cristiano, no has experimentado el lavamiento de tus pecados por la sangre de Jesucristo</a:t>
            </a:r>
            <a:r>
              <a:rPr lang="es-CO" sz="2800" dirty="0" smtClean="0"/>
              <a:t>. </a:t>
            </a:r>
            <a:endParaRPr lang="es-CO" sz="2800" dirty="0"/>
          </a:p>
        </p:txBody>
      </p:sp>
      <p:sp>
        <p:nvSpPr>
          <p:cNvPr id="5" name="4 Rectángulo"/>
          <p:cNvSpPr/>
          <p:nvPr/>
        </p:nvSpPr>
        <p:spPr>
          <a:xfrm>
            <a:off x="4908815" y="3533666"/>
            <a:ext cx="3960440" cy="400110"/>
          </a:xfrm>
          <a:prstGeom prst="rect">
            <a:avLst/>
          </a:prstGeom>
        </p:spPr>
        <p:txBody>
          <a:bodyPr wrap="square">
            <a:spAutoFit/>
          </a:bodyPr>
          <a:lstStyle/>
          <a:p>
            <a:pPr algn="ctr"/>
            <a:r>
              <a:rPr lang="es-CO" sz="2000" b="1" dirty="0" smtClean="0">
                <a:solidFill>
                  <a:srgbClr val="FF0000"/>
                </a:solidFill>
              </a:rPr>
              <a:t>Carnavales </a:t>
            </a:r>
            <a:r>
              <a:rPr lang="es-CO" sz="2000" b="1" dirty="0">
                <a:solidFill>
                  <a:srgbClr val="FF0000"/>
                </a:solidFill>
              </a:rPr>
              <a:t>de </a:t>
            </a:r>
            <a:r>
              <a:rPr lang="es-CO" sz="2000" b="1" dirty="0" smtClean="0">
                <a:solidFill>
                  <a:srgbClr val="FF0000"/>
                </a:solidFill>
              </a:rPr>
              <a:t>hoy, lea CRA p 18.p3.</a:t>
            </a:r>
            <a:endParaRPr lang="es-CO" sz="2000" b="1" dirty="0">
              <a:solidFill>
                <a:srgbClr val="FF0000"/>
              </a:solidFill>
            </a:endParaRPr>
          </a:p>
        </p:txBody>
      </p:sp>
    </p:spTree>
    <p:extLst>
      <p:ext uri="{BB962C8B-B14F-4D97-AF65-F5344CB8AC3E}">
        <p14:creationId xmlns:p14="http://schemas.microsoft.com/office/powerpoint/2010/main" val="1274517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000" fill="hold"/>
                                        <p:tgtEl>
                                          <p:spTgt spid="4098"/>
                                        </p:tgtEl>
                                        <p:attrNameLst>
                                          <p:attrName>ppt_w</p:attrName>
                                        </p:attrNameLst>
                                      </p:cBhvr>
                                      <p:tavLst>
                                        <p:tav tm="0">
                                          <p:val>
                                            <p:fltVal val="0"/>
                                          </p:val>
                                        </p:tav>
                                        <p:tav tm="100000">
                                          <p:val>
                                            <p:strVal val="#ppt_w"/>
                                          </p:val>
                                        </p:tav>
                                      </p:tavLst>
                                    </p:anim>
                                    <p:anim calcmode="lin" valueType="num">
                                      <p:cBhvr>
                                        <p:cTn id="8" dur="1000" fill="hold"/>
                                        <p:tgtEl>
                                          <p:spTgt spid="4098"/>
                                        </p:tgtEl>
                                        <p:attrNameLst>
                                          <p:attrName>ppt_h</p:attrName>
                                        </p:attrNameLst>
                                      </p:cBhvr>
                                      <p:tavLst>
                                        <p:tav tm="0">
                                          <p:val>
                                            <p:fltVal val="0"/>
                                          </p:val>
                                        </p:tav>
                                        <p:tav tm="100000">
                                          <p:val>
                                            <p:strVal val="#ppt_h"/>
                                          </p:val>
                                        </p:tav>
                                      </p:tavLst>
                                    </p:anim>
                                    <p:anim calcmode="lin" valueType="num">
                                      <p:cBhvr>
                                        <p:cTn id="9" dur="1000" fill="hold"/>
                                        <p:tgtEl>
                                          <p:spTgt spid="4098"/>
                                        </p:tgtEl>
                                        <p:attrNameLst>
                                          <p:attrName>style.rotation</p:attrName>
                                        </p:attrNameLst>
                                      </p:cBhvr>
                                      <p:tavLst>
                                        <p:tav tm="0">
                                          <p:val>
                                            <p:fltVal val="90"/>
                                          </p:val>
                                        </p:tav>
                                        <p:tav tm="100000">
                                          <p:val>
                                            <p:fltVal val="0"/>
                                          </p:val>
                                        </p:tav>
                                      </p:tavLst>
                                    </p:anim>
                                    <p:animEffect transition="in" filter="fade">
                                      <p:cBhvr>
                                        <p:cTn id="10" dur="1000"/>
                                        <p:tgtEl>
                                          <p:spTgt spid="4098"/>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1)">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t/>
            </a:r>
            <a:br>
              <a:rPr lang="es-CO" b="1" i="1" dirty="0" smtClean="0"/>
            </a:br>
            <a:r>
              <a:rPr lang="es-CO" sz="4900" b="1" i="1" dirty="0" smtClean="0">
                <a:solidFill>
                  <a:srgbClr val="FF0000"/>
                </a:solidFill>
                <a:latin typeface="Agency FB" pitchFamily="34" charset="0"/>
              </a:rPr>
              <a:t>Después </a:t>
            </a:r>
            <a:r>
              <a:rPr lang="es-CO" sz="4900" b="1" i="1" dirty="0">
                <a:solidFill>
                  <a:srgbClr val="FF0000"/>
                </a:solidFill>
                <a:latin typeface="Agency FB" pitchFamily="34" charset="0"/>
              </a:rPr>
              <a:t>de </a:t>
            </a:r>
            <a:r>
              <a:rPr lang="es-CO" sz="4900" b="1" i="1" dirty="0" smtClean="0">
                <a:solidFill>
                  <a:srgbClr val="FF0000"/>
                </a:solidFill>
                <a:latin typeface="Agency FB" pitchFamily="34" charset="0"/>
              </a:rPr>
              <a:t>conocer a cristo</a:t>
            </a:r>
            <a:br>
              <a:rPr lang="es-CO" sz="4900" b="1" i="1" dirty="0" smtClean="0">
                <a:solidFill>
                  <a:srgbClr val="FF0000"/>
                </a:solidFill>
                <a:latin typeface="Agency FB" pitchFamily="34" charset="0"/>
              </a:rPr>
            </a:br>
            <a:r>
              <a:rPr lang="es-CO" sz="4900" b="1" i="1" dirty="0" smtClean="0">
                <a:solidFill>
                  <a:srgbClr val="FF0000"/>
                </a:solidFill>
                <a:latin typeface="Agency FB" pitchFamily="34" charset="0"/>
              </a:rPr>
              <a:t> </a:t>
            </a:r>
            <a:r>
              <a:rPr lang="es-CO" sz="4900" b="1" i="1" dirty="0">
                <a:solidFill>
                  <a:srgbClr val="FF0000"/>
                </a:solidFill>
                <a:latin typeface="Agency FB" pitchFamily="34" charset="0"/>
              </a:rPr>
              <a:t>(Nuevo Hombre)</a:t>
            </a:r>
            <a:r>
              <a:rPr lang="es-CO" sz="4900" dirty="0">
                <a:solidFill>
                  <a:srgbClr val="FF0000"/>
                </a:solidFill>
                <a:latin typeface="Agency FB" pitchFamily="34" charset="0"/>
              </a:rPr>
              <a:t/>
            </a:r>
            <a:br>
              <a:rPr lang="es-CO" sz="4900" dirty="0">
                <a:solidFill>
                  <a:srgbClr val="FF0000"/>
                </a:solidFill>
                <a:latin typeface="Agency FB" pitchFamily="34" charset="0"/>
              </a:rPr>
            </a:br>
            <a:endParaRPr lang="es-CO" dirty="0">
              <a:solidFill>
                <a:srgbClr val="FF0000"/>
              </a:solidFill>
              <a:latin typeface="Agency FB" pitchFamily="34" charset="0"/>
            </a:endParaRPr>
          </a:p>
        </p:txBody>
      </p:sp>
      <p:sp>
        <p:nvSpPr>
          <p:cNvPr id="3" name="2 Marcador de contenido"/>
          <p:cNvSpPr>
            <a:spLocks noGrp="1"/>
          </p:cNvSpPr>
          <p:nvPr>
            <p:ph idx="1"/>
          </p:nvPr>
        </p:nvSpPr>
        <p:spPr>
          <a:xfrm>
            <a:off x="179512" y="1700808"/>
            <a:ext cx="8784976" cy="4968552"/>
          </a:xfrm>
        </p:spPr>
        <p:txBody>
          <a:bodyPr>
            <a:normAutofit fontScale="70000" lnSpcReduction="20000"/>
          </a:bodyPr>
          <a:lstStyle/>
          <a:p>
            <a:pPr marL="0" indent="0" algn="ctr">
              <a:buNone/>
            </a:pPr>
            <a:r>
              <a:rPr lang="es-CO" sz="3800" b="1" i="1" dirty="0" smtClean="0"/>
              <a:t>Lea Efesios 4:23-28 ;5:1-20.</a:t>
            </a:r>
            <a:r>
              <a:rPr lang="es-CO" sz="3800" b="1" dirty="0" smtClean="0"/>
              <a:t> </a:t>
            </a:r>
          </a:p>
          <a:p>
            <a:pPr marL="0" indent="0" algn="ctr">
              <a:buNone/>
            </a:pPr>
            <a:r>
              <a:rPr lang="es-CO" sz="3400" dirty="0"/>
              <a:t>E</a:t>
            </a:r>
            <a:r>
              <a:rPr lang="es-CO" sz="3400" dirty="0" smtClean="0"/>
              <a:t>n </a:t>
            </a:r>
            <a:r>
              <a:rPr lang="es-CO" sz="3400" dirty="0"/>
              <a:t>el nuevo testamento la </a:t>
            </a:r>
            <a:r>
              <a:rPr lang="es-CO" sz="3400" dirty="0" smtClean="0"/>
              <a:t>Biblia </a:t>
            </a:r>
            <a:r>
              <a:rPr lang="es-CO" sz="3400" dirty="0"/>
              <a:t>nos </a:t>
            </a:r>
            <a:r>
              <a:rPr lang="es-CO" sz="3400" dirty="0" smtClean="0"/>
              <a:t>muestra </a:t>
            </a:r>
            <a:r>
              <a:rPr lang="es-CO" sz="3400" dirty="0"/>
              <a:t>evidencias y marcas de la vida de este nuevo </a:t>
            </a:r>
            <a:r>
              <a:rPr lang="es-CO" sz="3400" dirty="0" smtClean="0"/>
              <a:t>creyente. El </a:t>
            </a:r>
            <a:r>
              <a:rPr lang="es-CO" sz="3400" dirty="0"/>
              <a:t>nuevo hombre es un hombre que está agradecido con lo que Dios hizo y está haciendo en su vida, es alguien que entiende que él no era nada, que intenta ayudar a otros que están donde él estaba, es una persona apasionada y loca por el </a:t>
            </a:r>
            <a:r>
              <a:rPr lang="es-CO" sz="3400" dirty="0" smtClean="0"/>
              <a:t>señor.</a:t>
            </a:r>
            <a:endParaRPr lang="es-CO" sz="3400" dirty="0"/>
          </a:p>
          <a:p>
            <a:endParaRPr lang="es-CO" sz="3400" dirty="0" smtClean="0"/>
          </a:p>
          <a:p>
            <a:r>
              <a:rPr lang="es-CO" sz="3400" dirty="0" smtClean="0"/>
              <a:t>El </a:t>
            </a:r>
            <a:r>
              <a:rPr lang="es-CO" sz="3400" dirty="0"/>
              <a:t>hombre nuevo no juega con el pecado, aborrece el pecado; es un hombre que quiere cambiar constantemente, es un hombre que se quebranta delante del señor</a:t>
            </a:r>
            <a:r>
              <a:rPr lang="es-CO" sz="3400" dirty="0" smtClean="0"/>
              <a:t>.</a:t>
            </a:r>
            <a:r>
              <a:rPr lang="es-CO" sz="3400" dirty="0"/>
              <a:t/>
            </a:r>
            <a:br>
              <a:rPr lang="es-CO" sz="3400" dirty="0"/>
            </a:br>
            <a:endParaRPr lang="es-CO" sz="3400" dirty="0"/>
          </a:p>
          <a:p>
            <a:pPr algn="ctr"/>
            <a:r>
              <a:rPr lang="es-CO" sz="3400" dirty="0"/>
              <a:t>El apóstol pablo comienza a decirle a estos “cristianos” o a ti que escuchas esto, lo que es un verdadero hijo de Dios y lo que deberías estar haciendo si verdaderamente le conoces</a:t>
            </a:r>
            <a:r>
              <a:rPr lang="es-CO" sz="3400" dirty="0" smtClean="0"/>
              <a:t>.</a:t>
            </a:r>
            <a:endParaRPr lang="es-CO" sz="3400" dirty="0"/>
          </a:p>
        </p:txBody>
      </p:sp>
    </p:spTree>
    <p:extLst>
      <p:ext uri="{BB962C8B-B14F-4D97-AF65-F5344CB8AC3E}">
        <p14:creationId xmlns:p14="http://schemas.microsoft.com/office/powerpoint/2010/main" val="1285105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arn(inVertic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76672"/>
            <a:ext cx="8229600" cy="2151547"/>
          </a:xfrm>
        </p:spPr>
        <p:txBody>
          <a:bodyPr>
            <a:normAutofit lnSpcReduction="10000"/>
          </a:bodyPr>
          <a:lstStyle/>
          <a:p>
            <a:pPr marL="0" indent="0" algn="ctr">
              <a:buNone/>
            </a:pPr>
            <a:r>
              <a:rPr lang="es-CO" sz="3300" b="1" i="1" dirty="0" smtClean="0">
                <a:solidFill>
                  <a:srgbClr val="FF0000"/>
                </a:solidFill>
              </a:rPr>
              <a:t>Reflexionemos sobre el contenido de estos versículos:</a:t>
            </a:r>
          </a:p>
          <a:p>
            <a:pPr marL="0" indent="0" algn="ctr">
              <a:buNone/>
            </a:pPr>
            <a:r>
              <a:rPr lang="es-CO" sz="3300" b="1" i="1" dirty="0" smtClean="0">
                <a:solidFill>
                  <a:srgbClr val="FF0000"/>
                </a:solidFill>
              </a:rPr>
              <a:t>Efe.4: 23</a:t>
            </a:r>
            <a:r>
              <a:rPr lang="es-CO" b="1" i="1" dirty="0" smtClean="0"/>
              <a:t>. «y </a:t>
            </a:r>
            <a:r>
              <a:rPr lang="es-CO" b="1" i="1" dirty="0"/>
              <a:t>renovaos</a:t>
            </a:r>
            <a:r>
              <a:rPr lang="es-CO" dirty="0"/>
              <a:t>(refrescar, reformar) </a:t>
            </a:r>
            <a:r>
              <a:rPr lang="es-CO" b="1" i="1" dirty="0"/>
              <a:t>en el espíritu de vuestra </a:t>
            </a:r>
            <a:r>
              <a:rPr lang="es-CO" b="1" i="1" dirty="0" smtClean="0"/>
              <a:t>mente».</a:t>
            </a:r>
            <a:endParaRPr lang="es-CO" dirty="0"/>
          </a:p>
          <a:p>
            <a:endParaRPr lang="es-CO" dirty="0"/>
          </a:p>
        </p:txBody>
      </p:sp>
      <p:pic>
        <p:nvPicPr>
          <p:cNvPr id="8194" name="Picture 2" descr="http://img.webme.com/pic/v/verdadeseternas/reading.jpg.jp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25393"/>
            <a:ext cx="2621360" cy="331914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s://fbcdn-sphotos-b-a.akamaihd.net/hphotos-ak-ash3/s480x480/546671_10150961113971389_1472025375_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0" y="2724886"/>
            <a:ext cx="2771800" cy="331914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621360" y="2492896"/>
            <a:ext cx="3750840" cy="3785652"/>
          </a:xfrm>
          <a:prstGeom prst="rect">
            <a:avLst/>
          </a:prstGeom>
        </p:spPr>
        <p:txBody>
          <a:bodyPr wrap="square">
            <a:spAutoFit/>
          </a:bodyPr>
          <a:lstStyle/>
          <a:p>
            <a:pPr algn="ctr"/>
            <a:r>
              <a:rPr lang="es-CO" sz="2400" b="1" dirty="0">
                <a:latin typeface="Agency FB" pitchFamily="34" charset="0"/>
              </a:rPr>
              <a:t>Es un hombre que va muriendo al viejo hombre, que renueva su mente, es un hombre que se enamora de la </a:t>
            </a:r>
            <a:r>
              <a:rPr lang="es-CO" sz="2400" b="1" dirty="0" smtClean="0">
                <a:latin typeface="Agency FB" pitchFamily="34" charset="0"/>
              </a:rPr>
              <a:t>Palabra</a:t>
            </a:r>
            <a:r>
              <a:rPr lang="es-CO" sz="2400" b="1" dirty="0">
                <a:latin typeface="Agency FB" pitchFamily="34" charset="0"/>
              </a:rPr>
              <a:t>, es un hombre que la práctica. El entiende que es alguien nuevo. Es una persona que no quiere ir con la corriente, quiere cambiar, quiere ser transformado, ya no quiere ser igual que antes.</a:t>
            </a:r>
          </a:p>
        </p:txBody>
      </p:sp>
    </p:spTree>
    <p:extLst>
      <p:ext uri="{BB962C8B-B14F-4D97-AF65-F5344CB8AC3E}">
        <p14:creationId xmlns:p14="http://schemas.microsoft.com/office/powerpoint/2010/main" val="1199218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in)">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8194"/>
                                        </p:tgtEl>
                                        <p:attrNameLst>
                                          <p:attrName>style.visibility</p:attrName>
                                        </p:attrNameLst>
                                      </p:cBhvr>
                                      <p:to>
                                        <p:strVal val="visible"/>
                                      </p:to>
                                    </p:set>
                                    <p:animEffect transition="in" filter="fade">
                                      <p:cBhvr>
                                        <p:cTn id="20" dur="1000"/>
                                        <p:tgtEl>
                                          <p:spTgt spid="8194"/>
                                        </p:tgtEl>
                                      </p:cBhvr>
                                    </p:animEffect>
                                    <p:anim calcmode="lin" valueType="num">
                                      <p:cBhvr>
                                        <p:cTn id="21" dur="1000" fill="hold"/>
                                        <p:tgtEl>
                                          <p:spTgt spid="8194"/>
                                        </p:tgtEl>
                                        <p:attrNameLst>
                                          <p:attrName>ppt_x</p:attrName>
                                        </p:attrNameLst>
                                      </p:cBhvr>
                                      <p:tavLst>
                                        <p:tav tm="0">
                                          <p:val>
                                            <p:strVal val="#ppt_x"/>
                                          </p:val>
                                        </p:tav>
                                        <p:tav tm="100000">
                                          <p:val>
                                            <p:strVal val="#ppt_x"/>
                                          </p:val>
                                        </p:tav>
                                      </p:tavLst>
                                    </p:anim>
                                    <p:anim calcmode="lin" valueType="num">
                                      <p:cBhvr>
                                        <p:cTn id="22" dur="1000" fill="hold"/>
                                        <p:tgtEl>
                                          <p:spTgt spid="8194"/>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026"/>
                                        </p:tgtEl>
                                        <p:attrNameLst>
                                          <p:attrName>style.visibility</p:attrName>
                                        </p:attrNameLst>
                                      </p:cBhvr>
                                      <p:to>
                                        <p:strVal val="visible"/>
                                      </p:to>
                                    </p:set>
                                    <p:animEffect transition="in" filter="fade">
                                      <p:cBhvr>
                                        <p:cTn id="27" dur="1000"/>
                                        <p:tgtEl>
                                          <p:spTgt spid="1026"/>
                                        </p:tgtEl>
                                      </p:cBhvr>
                                    </p:animEffect>
                                    <p:anim calcmode="lin" valueType="num">
                                      <p:cBhvr>
                                        <p:cTn id="28" dur="1000" fill="hold"/>
                                        <p:tgtEl>
                                          <p:spTgt spid="1026"/>
                                        </p:tgtEl>
                                        <p:attrNameLst>
                                          <p:attrName>ppt_x</p:attrName>
                                        </p:attrNameLst>
                                      </p:cBhvr>
                                      <p:tavLst>
                                        <p:tav tm="0">
                                          <p:val>
                                            <p:strVal val="#ppt_x"/>
                                          </p:val>
                                        </p:tav>
                                        <p:tav tm="100000">
                                          <p:val>
                                            <p:strVal val="#ppt_x"/>
                                          </p:val>
                                        </p:tav>
                                      </p:tavLst>
                                    </p:anim>
                                    <p:anim calcmode="lin" valueType="num">
                                      <p:cBhvr>
                                        <p:cTn id="2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9"/>
            <a:ext cx="8229600" cy="1656184"/>
          </a:xfrm>
        </p:spPr>
        <p:txBody>
          <a:bodyPr>
            <a:normAutofit/>
          </a:bodyPr>
          <a:lstStyle/>
          <a:p>
            <a:pPr marL="0" indent="0" algn="ctr">
              <a:buNone/>
            </a:pPr>
            <a:r>
              <a:rPr lang="es-CO" dirty="0" smtClean="0"/>
              <a:t>Es </a:t>
            </a:r>
            <a:r>
              <a:rPr lang="es-CO" dirty="0"/>
              <a:t>un hombre que renueva su mente, que ofrenda su vida en servicio del señor, que ama al prójimo, que odia el estilo de vida del mundo</a:t>
            </a:r>
            <a:r>
              <a:rPr lang="es-CO" dirty="0" smtClean="0"/>
              <a:t>.</a:t>
            </a:r>
            <a:endParaRPr lang="es-CO" dirty="0"/>
          </a:p>
        </p:txBody>
      </p:sp>
      <p:sp>
        <p:nvSpPr>
          <p:cNvPr id="4" name="3 Rectángulo"/>
          <p:cNvSpPr/>
          <p:nvPr/>
        </p:nvSpPr>
        <p:spPr>
          <a:xfrm>
            <a:off x="3851920" y="2679890"/>
            <a:ext cx="5076056" cy="4031873"/>
          </a:xfrm>
          <a:prstGeom prst="rect">
            <a:avLst/>
          </a:prstGeom>
        </p:spPr>
        <p:txBody>
          <a:bodyPr wrap="square">
            <a:spAutoFit/>
          </a:bodyPr>
          <a:lstStyle/>
          <a:p>
            <a:pPr algn="ctr"/>
            <a:r>
              <a:rPr lang="es-CO" sz="3200" i="1" dirty="0"/>
              <a:t>“No os conforméis a este siglo, sino transformaos por medio de la renovación de vuestro entendimiento, para que comprobéis cuál sea la buena voluntad de Dios, agradable y perfecta</a:t>
            </a:r>
            <a:r>
              <a:rPr lang="es-CO" sz="3200" i="1" dirty="0" smtClean="0"/>
              <a:t>.” </a:t>
            </a:r>
            <a:r>
              <a:rPr lang="es-CO" sz="3200" b="1" i="1" dirty="0" smtClean="0">
                <a:solidFill>
                  <a:srgbClr val="FF0000"/>
                </a:solidFill>
              </a:rPr>
              <a:t>Romanos </a:t>
            </a:r>
            <a:r>
              <a:rPr lang="es-CO" sz="3200" b="1" i="1" dirty="0">
                <a:solidFill>
                  <a:srgbClr val="FF0000"/>
                </a:solidFill>
              </a:rPr>
              <a:t>12:2</a:t>
            </a:r>
            <a:endParaRPr lang="es-CO" sz="3200" dirty="0">
              <a:solidFill>
                <a:srgbClr val="FF0000"/>
              </a:solidFill>
            </a:endParaRPr>
          </a:p>
        </p:txBody>
      </p:sp>
      <p:pic>
        <p:nvPicPr>
          <p:cNvPr id="2050" name="Picture 2" descr="http://t0.gstatic.com/images?q=tbn:ANd9GcTKZSYFaK94yubJ0Anea-xs2yFANauln5-p0lJZXUeBKBDe7l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679890"/>
            <a:ext cx="3672408" cy="39174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5639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4762872" cy="3600400"/>
          </a:xfrm>
        </p:spPr>
        <p:txBody>
          <a:bodyPr>
            <a:normAutofit fontScale="92500"/>
          </a:bodyPr>
          <a:lstStyle/>
          <a:p>
            <a:pPr marL="0" indent="0">
              <a:buNone/>
            </a:pPr>
            <a:r>
              <a:rPr lang="es-CO" i="1" dirty="0"/>
              <a:t>“La ley de Jehová es perfecta, que convierte el alma</a:t>
            </a:r>
            <a:r>
              <a:rPr lang="es-CO" dirty="0"/>
              <a:t> (mente, corazón</a:t>
            </a:r>
            <a:r>
              <a:rPr lang="es-CO" dirty="0" smtClean="0"/>
              <a:t>, </a:t>
            </a:r>
            <a:r>
              <a:rPr lang="es-CO" dirty="0"/>
              <a:t>vida, deseo)</a:t>
            </a:r>
            <a:r>
              <a:rPr lang="es-CO" i="1" dirty="0"/>
              <a:t>; El testimonio de Jehová es fiel, que hace sabio al sencillo</a:t>
            </a:r>
            <a:r>
              <a:rPr lang="es-CO" dirty="0"/>
              <a:t> (ignorante, simple, tonto)</a:t>
            </a:r>
            <a:r>
              <a:rPr lang="es-CO" i="1" dirty="0"/>
              <a:t>.” </a:t>
            </a:r>
            <a:r>
              <a:rPr lang="es-CO" b="1" i="1" dirty="0">
                <a:solidFill>
                  <a:srgbClr val="FF0000"/>
                </a:solidFill>
              </a:rPr>
              <a:t>Salmos </a:t>
            </a:r>
            <a:r>
              <a:rPr lang="es-CO" b="1" i="1" dirty="0" smtClean="0">
                <a:solidFill>
                  <a:srgbClr val="FF0000"/>
                </a:solidFill>
              </a:rPr>
              <a:t>19:7</a:t>
            </a:r>
            <a:endParaRPr lang="es-CO" dirty="0"/>
          </a:p>
          <a:p>
            <a:endParaRPr lang="es-CO" dirty="0"/>
          </a:p>
        </p:txBody>
      </p:sp>
      <p:pic>
        <p:nvPicPr>
          <p:cNvPr id="3074" name="Picture 2" descr="http://ubdavid.org/espanol/overcomers/graphics/10_grafte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332656"/>
            <a:ext cx="3528392" cy="324036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ubdavid.org/espanol/nueva-vida3/graphics/15_love-law-grac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3933056"/>
            <a:ext cx="4536504" cy="252028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472100" y="4223699"/>
            <a:ext cx="3312368" cy="1815882"/>
          </a:xfrm>
          <a:prstGeom prst="rect">
            <a:avLst/>
          </a:prstGeom>
        </p:spPr>
        <p:txBody>
          <a:bodyPr wrap="square">
            <a:spAutoFit/>
          </a:bodyPr>
          <a:lstStyle/>
          <a:p>
            <a:r>
              <a:rPr lang="es-CO" sz="2800" b="1" i="1" dirty="0"/>
              <a:t>Ahora, ama la ley de Dios que es un reflejo de su carácter.</a:t>
            </a:r>
            <a:endParaRPr lang="es-CO" sz="2800" dirty="0"/>
          </a:p>
        </p:txBody>
      </p:sp>
    </p:spTree>
    <p:extLst>
      <p:ext uri="{BB962C8B-B14F-4D97-AF65-F5344CB8AC3E}">
        <p14:creationId xmlns:p14="http://schemas.microsoft.com/office/powerpoint/2010/main" val="1427347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3076"/>
                                        </p:tgtEl>
                                        <p:attrNameLst>
                                          <p:attrName>style.visibility</p:attrName>
                                        </p:attrNameLst>
                                      </p:cBhvr>
                                      <p:to>
                                        <p:strVal val="visible"/>
                                      </p:to>
                                    </p:set>
                                    <p:animEffect transition="in" filter="barn(inVertical)">
                                      <p:cBhvr>
                                        <p:cTn id="15" dur="500"/>
                                        <p:tgtEl>
                                          <p:spTgt spid="3076"/>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1)">
                                      <p:cBhvr>
                                        <p:cTn id="2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4978896" cy="4074030"/>
          </a:xfrm>
        </p:spPr>
        <p:txBody>
          <a:bodyPr>
            <a:normAutofit fontScale="92500" lnSpcReduction="20000"/>
          </a:bodyPr>
          <a:lstStyle/>
          <a:p>
            <a:pPr marL="0" indent="0">
              <a:buNone/>
            </a:pPr>
            <a:r>
              <a:rPr lang="es-CO" dirty="0"/>
              <a:t>El hombre que renueva su mente, lo hace al creer, obedecer y enseñar la </a:t>
            </a:r>
            <a:r>
              <a:rPr lang="es-CO" dirty="0" smtClean="0"/>
              <a:t>Palabra</a:t>
            </a:r>
            <a:r>
              <a:rPr lang="es-CO" dirty="0"/>
              <a:t>. Esto es lo que cambia día a día su vida, por ende se deleita en ella, el nuevo hombre ama la </a:t>
            </a:r>
            <a:r>
              <a:rPr lang="es-CO" dirty="0" smtClean="0"/>
              <a:t>Palabra </a:t>
            </a:r>
            <a:r>
              <a:rPr lang="es-CO" dirty="0"/>
              <a:t>de Dios, </a:t>
            </a:r>
            <a:r>
              <a:rPr lang="es-CO" i="1" dirty="0"/>
              <a:t>“Sino que en la ley de Jehová está su delicia, Y en su ley medita de día y de noche</a:t>
            </a:r>
            <a:r>
              <a:rPr lang="es-CO" i="1" dirty="0" smtClean="0"/>
              <a:t>.” </a:t>
            </a:r>
            <a:r>
              <a:rPr lang="es-CO" b="1" i="1" dirty="0" smtClean="0">
                <a:solidFill>
                  <a:srgbClr val="FF0000"/>
                </a:solidFill>
              </a:rPr>
              <a:t>Salmos 1:2</a:t>
            </a:r>
            <a:endParaRPr lang="es-CO" dirty="0">
              <a:solidFill>
                <a:srgbClr val="FF0000"/>
              </a:solidFill>
            </a:endParaRPr>
          </a:p>
        </p:txBody>
      </p:sp>
      <p:sp>
        <p:nvSpPr>
          <p:cNvPr id="4" name="3 Rectángulo"/>
          <p:cNvSpPr/>
          <p:nvPr/>
        </p:nvSpPr>
        <p:spPr>
          <a:xfrm>
            <a:off x="395536" y="4489442"/>
            <a:ext cx="8496944" cy="2062103"/>
          </a:xfrm>
          <a:prstGeom prst="rect">
            <a:avLst/>
          </a:prstGeom>
        </p:spPr>
        <p:txBody>
          <a:bodyPr wrap="square">
            <a:spAutoFit/>
          </a:bodyPr>
          <a:lstStyle/>
          <a:p>
            <a:pPr algn="ctr"/>
            <a:r>
              <a:rPr lang="es-CO" sz="3200" dirty="0"/>
              <a:t>El </a:t>
            </a:r>
            <a:r>
              <a:rPr lang="es-CO" sz="3200" dirty="0" smtClean="0"/>
              <a:t>Espíritu Santo </a:t>
            </a:r>
            <a:r>
              <a:rPr lang="es-CO" sz="3200" dirty="0"/>
              <a:t>provoca en la vida del creyente una sed y un hambre por ser diferente. Él quiere ser transformado, ya no quiere vivir como antes, se reúsa a regresar a las viejas sendas.</a:t>
            </a:r>
          </a:p>
        </p:txBody>
      </p:sp>
      <p:pic>
        <p:nvPicPr>
          <p:cNvPr id="4098" name="Picture 2" descr="http://1.bp.blogspot.com/-obnzsjTiZoQ/UFOza2RWoBI/AAAAAAAAASk/ZeUg6RQJ1gE/s1600/Josu%C3%A9+1.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14199"/>
            <a:ext cx="3697762" cy="4392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5237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 fill="hold"/>
                                        <p:tgtEl>
                                          <p:spTgt spid="4098"/>
                                        </p:tgtEl>
                                        <p:attrNameLst>
                                          <p:attrName>ppt_w</p:attrName>
                                        </p:attrNameLst>
                                      </p:cBhvr>
                                      <p:tavLst>
                                        <p:tav tm="0">
                                          <p:val>
                                            <p:fltVal val="0"/>
                                          </p:val>
                                        </p:tav>
                                        <p:tav tm="100000">
                                          <p:val>
                                            <p:strVal val="#ppt_w"/>
                                          </p:val>
                                        </p:tav>
                                      </p:tavLst>
                                    </p:anim>
                                    <p:anim calcmode="lin" valueType="num">
                                      <p:cBhvr>
                                        <p:cTn id="8" dur="500" fill="hold"/>
                                        <p:tgtEl>
                                          <p:spTgt spid="4098"/>
                                        </p:tgtEl>
                                        <p:attrNameLst>
                                          <p:attrName>ppt_h</p:attrName>
                                        </p:attrNameLst>
                                      </p:cBhvr>
                                      <p:tavLst>
                                        <p:tav tm="0">
                                          <p:val>
                                            <p:fltVal val="0"/>
                                          </p:val>
                                        </p:tav>
                                        <p:tav tm="100000">
                                          <p:val>
                                            <p:strVal val="#ppt_h"/>
                                          </p:val>
                                        </p:tav>
                                      </p:tavLst>
                                    </p:anim>
                                    <p:animEffect transition="in" filter="fade">
                                      <p:cBhvr>
                                        <p:cTn id="9" dur="500"/>
                                        <p:tgtEl>
                                          <p:spTgt spid="4098"/>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in)">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440160"/>
          </a:xfrm>
        </p:spPr>
        <p:txBody>
          <a:bodyPr>
            <a:normAutofit lnSpcReduction="10000"/>
          </a:bodyPr>
          <a:lstStyle/>
          <a:p>
            <a:pPr marL="0" indent="0">
              <a:buNone/>
            </a:pPr>
            <a:r>
              <a:rPr lang="es-CO" b="1" i="1" dirty="0" smtClean="0">
                <a:solidFill>
                  <a:srgbClr val="FF0000"/>
                </a:solidFill>
              </a:rPr>
              <a:t>Efe.4:24.</a:t>
            </a:r>
            <a:r>
              <a:rPr lang="es-CO" b="1" i="1" dirty="0" smtClean="0"/>
              <a:t>  «Y </a:t>
            </a:r>
            <a:r>
              <a:rPr lang="es-CO" b="1" i="1" dirty="0"/>
              <a:t>vestíos del nuevo hombre, creado según Dios en la justicia y santidad</a:t>
            </a:r>
            <a:r>
              <a:rPr lang="es-CO" dirty="0"/>
              <a:t> (apartado, puro, piadoso) </a:t>
            </a:r>
            <a:r>
              <a:rPr lang="es-CO" b="1" i="1" dirty="0"/>
              <a:t>de la </a:t>
            </a:r>
            <a:r>
              <a:rPr lang="es-CO" b="1" i="1" dirty="0" smtClean="0"/>
              <a:t>verdad».</a:t>
            </a:r>
            <a:endParaRPr lang="es-CO" dirty="0"/>
          </a:p>
        </p:txBody>
      </p:sp>
      <p:sp>
        <p:nvSpPr>
          <p:cNvPr id="4" name="3 Rectángulo"/>
          <p:cNvSpPr/>
          <p:nvPr/>
        </p:nvSpPr>
        <p:spPr>
          <a:xfrm>
            <a:off x="253650" y="2382811"/>
            <a:ext cx="4896544" cy="4401205"/>
          </a:xfrm>
          <a:prstGeom prst="rect">
            <a:avLst/>
          </a:prstGeom>
        </p:spPr>
        <p:txBody>
          <a:bodyPr wrap="square">
            <a:spAutoFit/>
          </a:bodyPr>
          <a:lstStyle/>
          <a:p>
            <a:pPr algn="ctr"/>
            <a:r>
              <a:rPr lang="es-CO" sz="2800" dirty="0"/>
              <a:t>El nuevo hombre quiere ser limpio, quiere amar al señor, quiere obedecerlo, quiere andar como el anduvo, quiere ser santo. Quiere ser puro, quiere ser integro. Ya no quiere hacer lo que antes le agradaba hacer, ya no quiere adulterar, odia y aborrece el pecado tal y como el señor lo hace.</a:t>
            </a:r>
          </a:p>
        </p:txBody>
      </p:sp>
      <p:pic>
        <p:nvPicPr>
          <p:cNvPr id="5122" name="Picture 2" descr="http://t2.gstatic.com/images?q=tbn:ANd9GcRpVErNcMQ6emJfmr2sE8hPq7520gLNEkOXgcsnJ4VvQUTKipF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0364" y="2585126"/>
            <a:ext cx="2619375" cy="2018509"/>
          </a:xfrm>
          <a:prstGeom prst="rect">
            <a:avLst/>
          </a:prstGeom>
          <a:noFill/>
          <a:extLst>
            <a:ext uri="{909E8E84-426E-40DD-AFC4-6F175D3DCCD1}">
              <a14:hiddenFill xmlns:a14="http://schemas.microsoft.com/office/drawing/2010/main">
                <a:solidFill>
                  <a:srgbClr val="FFFFFF"/>
                </a:solidFill>
              </a14:hiddenFill>
            </a:ext>
          </a:extLst>
        </p:spPr>
      </p:pic>
      <p:sp>
        <p:nvSpPr>
          <p:cNvPr id="5" name="4 Menos"/>
          <p:cNvSpPr/>
          <p:nvPr/>
        </p:nvSpPr>
        <p:spPr>
          <a:xfrm rot="1957253">
            <a:off x="5324133" y="3267589"/>
            <a:ext cx="3766671" cy="567905"/>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5 Menos"/>
          <p:cNvSpPr/>
          <p:nvPr/>
        </p:nvSpPr>
        <p:spPr>
          <a:xfrm rot="19379683">
            <a:off x="5458665" y="3242486"/>
            <a:ext cx="3592988" cy="53529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pic>
        <p:nvPicPr>
          <p:cNvPr id="5124" name="Picture 4" descr="http://t0.gstatic.com/images?q=tbn:ANd9GcTcOYwvZT9hPWyupTWqvNb-ev2urdHEtJhMCrFz6H8y6EvjEG8zb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4725144"/>
            <a:ext cx="3055865" cy="18859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707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5122"/>
                                        </p:tgtEl>
                                        <p:attrNameLst>
                                          <p:attrName>style.visibility</p:attrName>
                                        </p:attrNameLst>
                                      </p:cBhvr>
                                      <p:to>
                                        <p:strVal val="visible"/>
                                      </p:to>
                                    </p:set>
                                    <p:animEffect transition="in" filter="wipe(down)">
                                      <p:cBhvr>
                                        <p:cTn id="15" dur="580">
                                          <p:stCondLst>
                                            <p:cond delay="0"/>
                                          </p:stCondLst>
                                        </p:cTn>
                                        <p:tgtEl>
                                          <p:spTgt spid="5122"/>
                                        </p:tgtEl>
                                      </p:cBhvr>
                                    </p:animEffect>
                                    <p:anim calcmode="lin" valueType="num">
                                      <p:cBhvr>
                                        <p:cTn id="16" dur="1822" tmFilter="0,0; 0.14,0.36; 0.43,0.73; 0.71,0.91; 1.0,1.0">
                                          <p:stCondLst>
                                            <p:cond delay="0"/>
                                          </p:stCondLst>
                                        </p:cTn>
                                        <p:tgtEl>
                                          <p:spTgt spid="512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12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12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12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122"/>
                                        </p:tgtEl>
                                        <p:attrNameLst>
                                          <p:attrName>ppt_y</p:attrName>
                                        </p:attrNameLst>
                                      </p:cBhvr>
                                      <p:tavLst>
                                        <p:tav tm="0" fmla="#ppt_y-sin(pi*$)/81">
                                          <p:val>
                                            <p:fltVal val="0"/>
                                          </p:val>
                                        </p:tav>
                                        <p:tav tm="100000">
                                          <p:val>
                                            <p:fltVal val="1"/>
                                          </p:val>
                                        </p:tav>
                                      </p:tavLst>
                                    </p:anim>
                                    <p:animScale>
                                      <p:cBhvr>
                                        <p:cTn id="21" dur="26">
                                          <p:stCondLst>
                                            <p:cond delay="650"/>
                                          </p:stCondLst>
                                        </p:cTn>
                                        <p:tgtEl>
                                          <p:spTgt spid="5122"/>
                                        </p:tgtEl>
                                      </p:cBhvr>
                                      <p:to x="100000" y="60000"/>
                                    </p:animScale>
                                    <p:animScale>
                                      <p:cBhvr>
                                        <p:cTn id="22" dur="166" decel="50000">
                                          <p:stCondLst>
                                            <p:cond delay="676"/>
                                          </p:stCondLst>
                                        </p:cTn>
                                        <p:tgtEl>
                                          <p:spTgt spid="5122"/>
                                        </p:tgtEl>
                                      </p:cBhvr>
                                      <p:to x="100000" y="100000"/>
                                    </p:animScale>
                                    <p:animScale>
                                      <p:cBhvr>
                                        <p:cTn id="23" dur="26">
                                          <p:stCondLst>
                                            <p:cond delay="1312"/>
                                          </p:stCondLst>
                                        </p:cTn>
                                        <p:tgtEl>
                                          <p:spTgt spid="5122"/>
                                        </p:tgtEl>
                                      </p:cBhvr>
                                      <p:to x="100000" y="80000"/>
                                    </p:animScale>
                                    <p:animScale>
                                      <p:cBhvr>
                                        <p:cTn id="24" dur="166" decel="50000">
                                          <p:stCondLst>
                                            <p:cond delay="1338"/>
                                          </p:stCondLst>
                                        </p:cTn>
                                        <p:tgtEl>
                                          <p:spTgt spid="5122"/>
                                        </p:tgtEl>
                                      </p:cBhvr>
                                      <p:to x="100000" y="100000"/>
                                    </p:animScale>
                                    <p:animScale>
                                      <p:cBhvr>
                                        <p:cTn id="25" dur="26">
                                          <p:stCondLst>
                                            <p:cond delay="1642"/>
                                          </p:stCondLst>
                                        </p:cTn>
                                        <p:tgtEl>
                                          <p:spTgt spid="5122"/>
                                        </p:tgtEl>
                                      </p:cBhvr>
                                      <p:to x="100000" y="90000"/>
                                    </p:animScale>
                                    <p:animScale>
                                      <p:cBhvr>
                                        <p:cTn id="26" dur="166" decel="50000">
                                          <p:stCondLst>
                                            <p:cond delay="1668"/>
                                          </p:stCondLst>
                                        </p:cTn>
                                        <p:tgtEl>
                                          <p:spTgt spid="5122"/>
                                        </p:tgtEl>
                                      </p:cBhvr>
                                      <p:to x="100000" y="100000"/>
                                    </p:animScale>
                                    <p:animScale>
                                      <p:cBhvr>
                                        <p:cTn id="27" dur="26">
                                          <p:stCondLst>
                                            <p:cond delay="1808"/>
                                          </p:stCondLst>
                                        </p:cTn>
                                        <p:tgtEl>
                                          <p:spTgt spid="5122"/>
                                        </p:tgtEl>
                                      </p:cBhvr>
                                      <p:to x="100000" y="95000"/>
                                    </p:animScale>
                                    <p:animScale>
                                      <p:cBhvr>
                                        <p:cTn id="28" dur="166" decel="50000">
                                          <p:stCondLst>
                                            <p:cond delay="1834"/>
                                          </p:stCondLst>
                                        </p:cTn>
                                        <p:tgtEl>
                                          <p:spTgt spid="512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26" presetClass="entr" presetSubtype="0"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ipe(down)">
                                      <p:cBhvr>
                                        <p:cTn id="33" dur="580">
                                          <p:stCondLst>
                                            <p:cond delay="0"/>
                                          </p:stCondLst>
                                        </p:cTn>
                                        <p:tgtEl>
                                          <p:spTgt spid="5"/>
                                        </p:tgtEl>
                                      </p:cBhvr>
                                    </p:animEffect>
                                    <p:anim calcmode="lin" valueType="num">
                                      <p:cBhvr>
                                        <p:cTn id="34"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9" dur="26">
                                          <p:stCondLst>
                                            <p:cond delay="650"/>
                                          </p:stCondLst>
                                        </p:cTn>
                                        <p:tgtEl>
                                          <p:spTgt spid="5"/>
                                        </p:tgtEl>
                                      </p:cBhvr>
                                      <p:to x="100000" y="60000"/>
                                    </p:animScale>
                                    <p:animScale>
                                      <p:cBhvr>
                                        <p:cTn id="40" dur="166" decel="50000">
                                          <p:stCondLst>
                                            <p:cond delay="676"/>
                                          </p:stCondLst>
                                        </p:cTn>
                                        <p:tgtEl>
                                          <p:spTgt spid="5"/>
                                        </p:tgtEl>
                                      </p:cBhvr>
                                      <p:to x="100000" y="100000"/>
                                    </p:animScale>
                                    <p:animScale>
                                      <p:cBhvr>
                                        <p:cTn id="41" dur="26">
                                          <p:stCondLst>
                                            <p:cond delay="1312"/>
                                          </p:stCondLst>
                                        </p:cTn>
                                        <p:tgtEl>
                                          <p:spTgt spid="5"/>
                                        </p:tgtEl>
                                      </p:cBhvr>
                                      <p:to x="100000" y="80000"/>
                                    </p:animScale>
                                    <p:animScale>
                                      <p:cBhvr>
                                        <p:cTn id="42" dur="166" decel="50000">
                                          <p:stCondLst>
                                            <p:cond delay="1338"/>
                                          </p:stCondLst>
                                        </p:cTn>
                                        <p:tgtEl>
                                          <p:spTgt spid="5"/>
                                        </p:tgtEl>
                                      </p:cBhvr>
                                      <p:to x="100000" y="100000"/>
                                    </p:animScale>
                                    <p:animScale>
                                      <p:cBhvr>
                                        <p:cTn id="43" dur="26">
                                          <p:stCondLst>
                                            <p:cond delay="1642"/>
                                          </p:stCondLst>
                                        </p:cTn>
                                        <p:tgtEl>
                                          <p:spTgt spid="5"/>
                                        </p:tgtEl>
                                      </p:cBhvr>
                                      <p:to x="100000" y="90000"/>
                                    </p:animScale>
                                    <p:animScale>
                                      <p:cBhvr>
                                        <p:cTn id="44" dur="166" decel="50000">
                                          <p:stCondLst>
                                            <p:cond delay="1668"/>
                                          </p:stCondLst>
                                        </p:cTn>
                                        <p:tgtEl>
                                          <p:spTgt spid="5"/>
                                        </p:tgtEl>
                                      </p:cBhvr>
                                      <p:to x="100000" y="100000"/>
                                    </p:animScale>
                                    <p:animScale>
                                      <p:cBhvr>
                                        <p:cTn id="45" dur="26">
                                          <p:stCondLst>
                                            <p:cond delay="1808"/>
                                          </p:stCondLst>
                                        </p:cTn>
                                        <p:tgtEl>
                                          <p:spTgt spid="5"/>
                                        </p:tgtEl>
                                      </p:cBhvr>
                                      <p:to x="100000" y="95000"/>
                                    </p:animScale>
                                    <p:animScale>
                                      <p:cBhvr>
                                        <p:cTn id="46" dur="166" decel="50000">
                                          <p:stCondLst>
                                            <p:cond delay="1834"/>
                                          </p:stCondLst>
                                        </p:cTn>
                                        <p:tgtEl>
                                          <p:spTgt spid="5"/>
                                        </p:tgtEl>
                                      </p:cBhvr>
                                      <p:to x="100000" y="100000"/>
                                    </p:animScale>
                                  </p:childTnLst>
                                </p:cTn>
                              </p:par>
                            </p:childTnLst>
                          </p:cTn>
                        </p:par>
                      </p:childTnLst>
                    </p:cTn>
                  </p:par>
                  <p:par>
                    <p:cTn id="47" fill="hold">
                      <p:stCondLst>
                        <p:cond delay="indefinite"/>
                      </p:stCondLst>
                      <p:childTnLst>
                        <p:par>
                          <p:cTn id="48" fill="hold">
                            <p:stCondLst>
                              <p:cond delay="0"/>
                            </p:stCondLst>
                            <p:childTnLst>
                              <p:par>
                                <p:cTn id="49" presetID="26" presetClass="entr" presetSubtype="0" fill="hold" grpId="0" nodeType="click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down)">
                                      <p:cBhvr>
                                        <p:cTn id="51" dur="580">
                                          <p:stCondLst>
                                            <p:cond delay="0"/>
                                          </p:stCondLst>
                                        </p:cTn>
                                        <p:tgtEl>
                                          <p:spTgt spid="6"/>
                                        </p:tgtEl>
                                      </p:cBhvr>
                                    </p:animEffect>
                                    <p:anim calcmode="lin" valueType="num">
                                      <p:cBhvr>
                                        <p:cTn id="52"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53"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54"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55"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56"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57" dur="26">
                                          <p:stCondLst>
                                            <p:cond delay="650"/>
                                          </p:stCondLst>
                                        </p:cTn>
                                        <p:tgtEl>
                                          <p:spTgt spid="6"/>
                                        </p:tgtEl>
                                      </p:cBhvr>
                                      <p:to x="100000" y="60000"/>
                                    </p:animScale>
                                    <p:animScale>
                                      <p:cBhvr>
                                        <p:cTn id="58" dur="166" decel="50000">
                                          <p:stCondLst>
                                            <p:cond delay="676"/>
                                          </p:stCondLst>
                                        </p:cTn>
                                        <p:tgtEl>
                                          <p:spTgt spid="6"/>
                                        </p:tgtEl>
                                      </p:cBhvr>
                                      <p:to x="100000" y="100000"/>
                                    </p:animScale>
                                    <p:animScale>
                                      <p:cBhvr>
                                        <p:cTn id="59" dur="26">
                                          <p:stCondLst>
                                            <p:cond delay="1312"/>
                                          </p:stCondLst>
                                        </p:cTn>
                                        <p:tgtEl>
                                          <p:spTgt spid="6"/>
                                        </p:tgtEl>
                                      </p:cBhvr>
                                      <p:to x="100000" y="80000"/>
                                    </p:animScale>
                                    <p:animScale>
                                      <p:cBhvr>
                                        <p:cTn id="60" dur="166" decel="50000">
                                          <p:stCondLst>
                                            <p:cond delay="1338"/>
                                          </p:stCondLst>
                                        </p:cTn>
                                        <p:tgtEl>
                                          <p:spTgt spid="6"/>
                                        </p:tgtEl>
                                      </p:cBhvr>
                                      <p:to x="100000" y="100000"/>
                                    </p:animScale>
                                    <p:animScale>
                                      <p:cBhvr>
                                        <p:cTn id="61" dur="26">
                                          <p:stCondLst>
                                            <p:cond delay="1642"/>
                                          </p:stCondLst>
                                        </p:cTn>
                                        <p:tgtEl>
                                          <p:spTgt spid="6"/>
                                        </p:tgtEl>
                                      </p:cBhvr>
                                      <p:to x="100000" y="90000"/>
                                    </p:animScale>
                                    <p:animScale>
                                      <p:cBhvr>
                                        <p:cTn id="62" dur="166" decel="50000">
                                          <p:stCondLst>
                                            <p:cond delay="1668"/>
                                          </p:stCondLst>
                                        </p:cTn>
                                        <p:tgtEl>
                                          <p:spTgt spid="6"/>
                                        </p:tgtEl>
                                      </p:cBhvr>
                                      <p:to x="100000" y="100000"/>
                                    </p:animScale>
                                    <p:animScale>
                                      <p:cBhvr>
                                        <p:cTn id="63" dur="26">
                                          <p:stCondLst>
                                            <p:cond delay="1808"/>
                                          </p:stCondLst>
                                        </p:cTn>
                                        <p:tgtEl>
                                          <p:spTgt spid="6"/>
                                        </p:tgtEl>
                                      </p:cBhvr>
                                      <p:to x="100000" y="95000"/>
                                    </p:animScale>
                                    <p:animScale>
                                      <p:cBhvr>
                                        <p:cTn id="64" dur="166" decel="50000">
                                          <p:stCondLst>
                                            <p:cond delay="1834"/>
                                          </p:stCondLst>
                                        </p:cTn>
                                        <p:tgtEl>
                                          <p:spTgt spid="6"/>
                                        </p:tgtEl>
                                      </p:cBhvr>
                                      <p:to x="100000" y="100000"/>
                                    </p:animScale>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nodeType="clickEffect">
                                  <p:stCondLst>
                                    <p:cond delay="0"/>
                                  </p:stCondLst>
                                  <p:childTnLst>
                                    <p:set>
                                      <p:cBhvr>
                                        <p:cTn id="68" dur="1" fill="hold">
                                          <p:stCondLst>
                                            <p:cond delay="0"/>
                                          </p:stCondLst>
                                        </p:cTn>
                                        <p:tgtEl>
                                          <p:spTgt spid="5124"/>
                                        </p:tgtEl>
                                        <p:attrNameLst>
                                          <p:attrName>style.visibility</p:attrName>
                                        </p:attrNameLst>
                                      </p:cBhvr>
                                      <p:to>
                                        <p:strVal val="visible"/>
                                      </p:to>
                                    </p:set>
                                    <p:animEffect transition="in" filter="fade">
                                      <p:cBhvr>
                                        <p:cTn id="69" dur="1000"/>
                                        <p:tgtEl>
                                          <p:spTgt spid="5124"/>
                                        </p:tgtEl>
                                      </p:cBhvr>
                                    </p:animEffect>
                                    <p:anim calcmode="lin" valueType="num">
                                      <p:cBhvr>
                                        <p:cTn id="70" dur="1000" fill="hold"/>
                                        <p:tgtEl>
                                          <p:spTgt spid="5124"/>
                                        </p:tgtEl>
                                        <p:attrNameLst>
                                          <p:attrName>ppt_x</p:attrName>
                                        </p:attrNameLst>
                                      </p:cBhvr>
                                      <p:tavLst>
                                        <p:tav tm="0">
                                          <p:val>
                                            <p:strVal val="#ppt_x"/>
                                          </p:val>
                                        </p:tav>
                                        <p:tav tm="100000">
                                          <p:val>
                                            <p:strVal val="#ppt_x"/>
                                          </p:val>
                                        </p:tav>
                                      </p:tavLst>
                                    </p:anim>
                                    <p:anim calcmode="lin" valueType="num">
                                      <p:cBhvr>
                                        <p:cTn id="71" dur="1000" fill="hold"/>
                                        <p:tgtEl>
                                          <p:spTgt spid="51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332656"/>
            <a:ext cx="3888432" cy="6164188"/>
          </a:xfrm>
        </p:spPr>
        <p:txBody>
          <a:bodyPr>
            <a:normAutofit/>
          </a:bodyPr>
          <a:lstStyle/>
          <a:p>
            <a:pPr marL="0" indent="0" algn="ctr">
              <a:buNone/>
            </a:pPr>
            <a:r>
              <a:rPr lang="es-CO" sz="3600" i="1" dirty="0"/>
              <a:t>“sino, como aquel que os llamó es santo, sed también vosotros santos en toda vuestra manera de vivir; porque escrito está: Sed santos, porque yo soy santo</a:t>
            </a:r>
            <a:r>
              <a:rPr lang="es-CO" sz="3600" i="1" dirty="0" smtClean="0"/>
              <a:t>”</a:t>
            </a:r>
          </a:p>
          <a:p>
            <a:pPr marL="0" indent="0" algn="ctr">
              <a:buNone/>
            </a:pPr>
            <a:r>
              <a:rPr lang="es-CO" sz="3600" b="1" i="1" dirty="0" smtClean="0">
                <a:solidFill>
                  <a:srgbClr val="FF0000"/>
                </a:solidFill>
              </a:rPr>
              <a:t>1 </a:t>
            </a:r>
            <a:r>
              <a:rPr lang="es-CO" sz="3600" b="1" i="1" dirty="0">
                <a:solidFill>
                  <a:srgbClr val="FF0000"/>
                </a:solidFill>
              </a:rPr>
              <a:t>Pedro 1:15-16</a:t>
            </a:r>
            <a:endParaRPr lang="es-CO" sz="3600" dirty="0">
              <a:solidFill>
                <a:srgbClr val="FF0000"/>
              </a:solidFill>
            </a:endParaRPr>
          </a:p>
        </p:txBody>
      </p:sp>
      <p:pic>
        <p:nvPicPr>
          <p:cNvPr id="6146" name="Picture 2" descr="http://1.bp.blogspot.com/-bGAPYYHCQ-k/UG-FIQ3-ikI/AAAAAAAAAMk/DxJLgA7yFXs/s1600/santid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5936" y="332656"/>
            <a:ext cx="4870748" cy="61641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4157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wheel(1)">
                                      <p:cBhvr>
                                        <p:cTn id="7" dur="2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3178696" cy="5721499"/>
          </a:xfrm>
        </p:spPr>
        <p:txBody>
          <a:bodyPr>
            <a:normAutofit fontScale="85000" lnSpcReduction="10000"/>
          </a:bodyPr>
          <a:lstStyle/>
          <a:p>
            <a:pPr marL="0" indent="0" algn="ctr">
              <a:buNone/>
            </a:pPr>
            <a:r>
              <a:rPr lang="es-CO" sz="3600" b="1" i="1" dirty="0" smtClean="0">
                <a:solidFill>
                  <a:srgbClr val="FF0000"/>
                </a:solidFill>
              </a:rPr>
              <a:t>Efe.4:25,28.</a:t>
            </a:r>
            <a:r>
              <a:rPr lang="es-CO" b="1" i="1" dirty="0" smtClean="0"/>
              <a:t> «Por </a:t>
            </a:r>
            <a:r>
              <a:rPr lang="es-CO" b="1" i="1" dirty="0"/>
              <a:t>lo cual, desechando la mentira, hablad verdad cada uno con su prójimo; porque somos miembros los unos de los otros. El que hurtaba, no hurte más, sino trabaje, haciendo con sus manos lo que es bueno, para que tenga qué compartir con el que padece </a:t>
            </a:r>
            <a:r>
              <a:rPr lang="es-CO" b="1" i="1" dirty="0" smtClean="0"/>
              <a:t>necesidad».</a:t>
            </a:r>
            <a:endParaRPr lang="es-CO" dirty="0"/>
          </a:p>
        </p:txBody>
      </p:sp>
      <p:pic>
        <p:nvPicPr>
          <p:cNvPr id="7170" name="Picture 2" descr="http://2.bp.blogspot.com/_VufBhpM1KR4/TKDme2CPWoI/AAAAAAAAAFc/llJFJ1ovr3E/s1600/wallpap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7768" y="836712"/>
            <a:ext cx="5136232" cy="309634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007768" y="4077072"/>
            <a:ext cx="5136232" cy="2677656"/>
          </a:xfrm>
          <a:prstGeom prst="rect">
            <a:avLst/>
          </a:prstGeom>
        </p:spPr>
        <p:txBody>
          <a:bodyPr wrap="square">
            <a:spAutoFit/>
          </a:bodyPr>
          <a:lstStyle/>
          <a:p>
            <a:pPr algn="ctr"/>
            <a:r>
              <a:rPr lang="es-CO" sz="2400" i="1" dirty="0">
                <a:solidFill>
                  <a:srgbClr val="FF0000"/>
                </a:solidFill>
              </a:rPr>
              <a:t>Es un hombre que reconoce su fragilidad y dependencia del señor. Es un hombre que odia y aborrece el pecado y trata de apartarse de él. Es un hombre que cuando peca o cuando le falla al señor, viene tristeza porque sabe que ha ofendido a su creador.</a:t>
            </a:r>
          </a:p>
        </p:txBody>
      </p:sp>
    </p:spTree>
    <p:extLst>
      <p:ext uri="{BB962C8B-B14F-4D97-AF65-F5344CB8AC3E}">
        <p14:creationId xmlns:p14="http://schemas.microsoft.com/office/powerpoint/2010/main" val="1912974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4690864" cy="4464496"/>
          </a:xfrm>
        </p:spPr>
        <p:txBody>
          <a:bodyPr>
            <a:normAutofit fontScale="92500" lnSpcReduction="20000"/>
          </a:bodyPr>
          <a:lstStyle/>
          <a:p>
            <a:pPr marL="0" indent="0">
              <a:buNone/>
            </a:pPr>
            <a:r>
              <a:rPr lang="es-CO" dirty="0" smtClean="0"/>
              <a:t>El </a:t>
            </a:r>
            <a:r>
              <a:rPr lang="es-CO" dirty="0"/>
              <a:t>nuevo hombre se arrepiente de corazón y día </a:t>
            </a:r>
            <a:r>
              <a:rPr lang="es-CO" dirty="0" smtClean="0"/>
              <a:t>a día </a:t>
            </a:r>
            <a:r>
              <a:rPr lang="es-CO" dirty="0"/>
              <a:t>trata de mejorar, trata de restituir el daño, trata de ganarse de nuevo los corazones que destruyó, trata de ayudar a los que padecen, trata de despojarse a sí mismo y ver la necesidad material y espiritual de otros. </a:t>
            </a:r>
          </a:p>
          <a:p>
            <a:endParaRPr lang="es-CO" dirty="0"/>
          </a:p>
        </p:txBody>
      </p:sp>
      <p:sp>
        <p:nvSpPr>
          <p:cNvPr id="4" name="3 Rectángulo"/>
          <p:cNvSpPr/>
          <p:nvPr/>
        </p:nvSpPr>
        <p:spPr>
          <a:xfrm>
            <a:off x="573021" y="4700212"/>
            <a:ext cx="8280920" cy="1754326"/>
          </a:xfrm>
          <a:prstGeom prst="rect">
            <a:avLst/>
          </a:prstGeom>
        </p:spPr>
        <p:txBody>
          <a:bodyPr wrap="square">
            <a:spAutoFit/>
          </a:bodyPr>
          <a:lstStyle/>
          <a:p>
            <a:pPr algn="ctr"/>
            <a:r>
              <a:rPr lang="es-CO" sz="3600" i="1" dirty="0">
                <a:solidFill>
                  <a:srgbClr val="FF0000"/>
                </a:solidFill>
                <a:latin typeface="Agency FB" pitchFamily="34" charset="0"/>
              </a:rPr>
              <a:t>Es un hombre que muere al egoísmo, el ya no trabaja para si mismo, sino para ser instrumento de bendición a otros.</a:t>
            </a:r>
          </a:p>
        </p:txBody>
      </p:sp>
      <p:pic>
        <p:nvPicPr>
          <p:cNvPr id="8194" name="Picture 2" descr="http://t0.gstatic.com/images?q=tbn:ANd9GcQrmG9gymzTO2X5z8OkZF2bOVhDCHo77ai527d7MjzjPIih5SP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3" y="260648"/>
            <a:ext cx="1728192" cy="1876425"/>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4" descr="data:image/jpeg;base64,/9j/4AAQSkZJRgABAQAAAQABAAD/2wCEAAkGBhQSERQUExQWFRUWGBoYGBgYGBgdGhocGhwYFxgYGR8YHCYeGx8nGhwYHy8gIycpLCwsGh4xNTAqNSYrLCkBCQoKDgwOGg8PGiwkHiQqKSwpKSksLCwpKSwpLC4sKSwsLCwsLCwpLCwsLCwpLCwsLCwsKSwsLCwpKSksLCkpLP/AABEIALcBFAMBIgACEQEDEQH/xAAcAAABBQEBAQAAAAAAAAAAAAAGAgMEBQcAAQj/xABHEAABAgMEBwUFBAgFAwUAAAABAhEAAyEEEjFBBQYiUWFxgRORobHwBzJCwdEUUnLhFSMkYoKSsvEzc6KzwhZD0iVjk6PT/8QAGgEAAgMBAQAAAAAAAAAAAAAAAQIAAwQFBv/EAC8RAAICAQMCAwcDBQAAAAAAAAABAhEDEiExBEETUWEiMnGBkbHwBRTRQkOhwfH/2gAMAwEAAhEDEQA/AAywyB2tndL3pM7MhiCoA0OTYYRGlACz2MpSL3aqBzJNQkKBo2A74udHyDesZAcvPT5HyJiBJQOwlsk3pdpxyLzFADnQxWi1oubRY2bkHJDVatMqvAvrNplSx2KWuJLk3QSTXfwOW+LvT2lhRJps3lDcSTs+MA8/tVKok7SsgalnCQeTUhIrcumtKruH2iPacyJcqcgkS7gvhgohIILpwO4M2GZMR9Azkr01PUkhSVha0kZ+5MB8POCfV32dyhY7tslgzHJC0ulVWI2g2GDFxugT1f0YLPpfsUqKkhEy6SWLFC1AHiGaCpqTpCTxOKUmF2u1mvWSeqmw4O9lLmAd1zxO+Kv2aTHsIG5ax/Sr/lFvrdLH2a0VD/rGGZZSi4DbjA/7KJr2eandMfvSgfIw6KQn0vKeRN/y1/0mAj2XH9dO5p85saBbkPKX+BfkYzz2Zra0T+h/1L+sIu/xHfYf9oqP8I3viGy2AYVfnFFq5o8zbXNQnG7MI4sUFoN/aVYgdHSJzhxabgGbFCieOKR3wJ6i25MvSV5TXSFgvxSklmzpDbU7DGDlKMYK2/uHuswSZNo7QsjsJBc3qbU37oJxbARltimD9ISCAw+0IbGgvs1axpet6Xs9pFa2WQf9cyMykou22TV/10sv/HDFNG1iJi4hRNb164GLQDFpGwr8J8jHtnTs4U8aF6fWE2mqFDgfKHLOKCrUrjx3wjCeHJyfq/DezR4o1J6+O6FrHKnH1xD/AJwgYZPv9YxCDCj1x3t4R6gUG9vWEerSAeH9/wA98LbZHBvKGjyKyCs7R5mEgZ74URU8z5xGVai5DAgEJxAd+ZOdMqvuhGEcnDZMQrQmHJ6lkKGzVwGvDhUkl65t0pDU2YS7+uUQhH0cP2iVlU0/hV66wRrO0j8Y8lH5QP2BJ+0SzxPTZP5QQzBtI/GP6Vw8eGDuRdbP8fR/+dM/24s9Dy/1izvujw+pis1qH7Ro/wDzZv8AtiLjQvvq6HuDxWMyTMLk84QRCyISRAFL7Rs/YHrKJf2rgIq9Fq2W9ZxMaHRB37SY6G2joJDGVyygWdiElM2Yxxa9LUr/AImLK22SULO6glIE1RUvBmtBAUWxuu8N6W0WuZK2QcSQcqy5svLCqwekQLRoWZNNpQlKj2oVdZ2czZan3U2ieAMVRWxobRn+lyoki87EueVOeMHXsmsaLRJnJm1CZiSl97YgtVmGbV4xST/Z5a7+0UAOUmZtEUxBATeB4FLit66RQw0TMTYLHLSbilJvG+hiF3jecEYuGD5sIozy0R09zZ06c56kGGn1qUlCUTTJBUlJVsmmYF4G6W+IMzPGXWlHZabLTBMBBKVu7pVKmEVcuwLPmz5wUWbS823IExAUhCSUlaVABISxU2aiQQMOoYmAzXLR0xelRLUEpKwkIYki4LyUOcXZMTDGSTbF6mcXUUHWtcl0zDk04d4SR84FPZM7WgcU/P6Re+0SydrJG0Essrq/3Ze4HeO+Bz2Up/aLRuuYfx/3i9csxdjQ5y03SCoBwcSBiOMZp7NVta5ofFPftJ+pgk1q1IXa54mJmJSLoSxBJoVF6cxAjqRJ/wDUCp2Eu+ovuICPC+/SAuWO1sqDT2gyVzLDLQlL3bSDj95Cx0AbE74BLPo0ybS61yg7sCvMpavWCDS2tjz0k+6i8UofAlmUvK83dvgO0xbDMmKLu5fh9IRycnS4NUMaxJT/AKlubBaZCJibq2KVWWUDuIBXmOcZfpuUEaRZPuici6BkL2EXWqGtGwZE9VezKJaupUEHxY9N0Naz2NKJwmXamdLGeBD+dY1Knjv1ObK1lp+RpC8TE6aoMBV68qtEKZieZietLxGxoxsiTfdPKHUFkjE8M/XXyhMxFGw846Q4AwAr5vz3V5bgYVkFzVbL1FfWHB61pDZTwZt+Pd68Ik0P96+ucNLIz8T49IhBhT+n+ce3qd0ctOLY72rvEJSoNDR5FkRFJqeZ+cMy5TFRxKmamDBsebnrziSrF8IamqLliBxJA+XM9IRjDVoPA+uvCI61ON3OJJltiScTUvyyAGJ9VhpZG9u75xCEaxzh28tObnIt7poDgekX65blHBT/AOlQ+cUFmANplmjjA54Kw3DxpBHLDkc/kYePusXuV+tR/aLB/mzf6BF3oAPMV6+ExS60j9osH+ZN/oEXOrf+Ovp/TFQ7JBEeND0xDQi7AsVqiZo00PL6xJ7JWaojaNTWJ8OgDP2Xie+OhEzSABIY05R5B2ICklDE+87/AAkg/nyh8NVRYt8RASzbypknDekhnce8iv0FpT7QtSUhlBvF+A3RZW6zpkrWkTFKPvOpaLybxRsgpT2gQGoHDUAVRJRVh980zXskWdOa6CQl2SkEHgwYAKYUVdCJaaDY2pc5NHpzR6J8lTtKd6oDuQVqUVE3ETJtVFV1jQKUZaQXmK0pJBIM1AVUBKrqbrHBPbr7NJxcywol63jUxdLzhUzDdSA6irEpxSCZovEXmYlCUO1yWtTEaZNPYqTa3RY6n2RUvRiZawykdsk0IwXMahAIo1CAYGdbkj9OWJ8CJQPIzVp8jBVqxb0qs6kAggOUs1QUkEBjdYKaqbo2g6ZbgEU19UP0po9Q/c/3/wA4pYEFOnrMCEvUOxBG+Wjf+CAb2ai7bbSn9w+Cx9Y0HSv+GeST3AD6xnupGzpOeN8tXnLgLkPY0O0XyhQlkBfwlWANMaHyPWMq0Dom0mfaBJllS1ypt0bwFSwpQHBlAHBw2NI2mxaNo6nJoQkOS1MhU94HOrJt1qNm7G6goSkFBQWAUhySSA7XTXfdvEuAWuXTSpv6IVZo2kfPMpc28ssxSCpZOIYgF3qNogNi5hFpnXxfap8+UbvbrDZrUFrNnQpc4BKlJASoy6ElwHOVceNBAfI1blWILAZUxZPZ3mKgCaAgZPi2MYfFXkdVYJS2syvtlBQNXgz0tMJskgnG+gl8fight2qclae2mpvTDJnTKUSCi4EinvAOccaPhATpS1qZKCo3AkKCcgpqHfmc84vT2OfOPtfBmzTMTzMWQAbP1yitiYLUn4godPpFjYsEjiQQx3QzKS4fHnvyd+eW+PJc9KjiIVZQ4o6yHLAVxOGA68McyBRFqt6ZaHUQkCle4AcWegf6IkWpK3KC4of5g6QQRShfvhM4JJKFpQoA4kJ4uSD3R6qYkfEmrlyfzY4QQHi3CXxJG/o3lC0xHnaQlpIvLRiB7wz54f2ibPQAohOGVQfEUMCM1r0+jf0r+QNbWQ14nnDM9VfChzL5QpQN87mMMzVKGAdyBTGuJO4M2fcHMR8kG1SnV7uAA8znjgO8R5MoeJ7/AK/3h9CCAaVOIcthvauDZZndDUwMkZqz3cYgSLZEPPSeJ8AYJJGPrcYG7Ij9agF8TwyMEUrEesjDr3WL3IWtA/aLD/mTf9sRc6BU00vvHlFTrUki02KlAuaSckgoADnAV3wr9LJkzVAuxCS4ZsxjFEmoq2W05OkEqkVw5RypZzPRxFL/ANUyyDRR6R4jWVBPuTP5FfSKvHh5jeDN9i9s6wg1Izwh6Zbt3jA4dYf/AGpv8ivpEQ66SgopJSlQLFKlpSodFMYKzxfH2f8AAHhkufugkXNcuQO4R7AHbtbrZfPZIk9n8LyLWstxVLF0nlHRcV0XerNmlS5qloCQycqVJYDuKol21alqUAVK4BUxnxyUEJpmyi26A3XfSv2OQFoJvqWEgAsKBRc72bxis9nWsq7R9pRPImEvNGyVLegUyfduhIByYBqlQgYlUrNE5rRp7moWmQBZ7qmIusQXINK+8S/V4yudo6WbSZaHRKQbxQF3Zd87gSyC33QHjVNMOZJugk3aAYncIx2w6wyJd9UyYUzCTeRcBUC5fZmy1JcYNfSaRl6e5ZGzZ1TUcSQYyuyAKwhBLutu0WugZgqWinez1rA7r5YhKttiKKXlPXffQYr5muEslCr4nBLEy5iBLSq6XZkzChJIpgcc6iH9ctYZNrmWKbJUSApQUFBlJIKFMofPA98bmcwKLTpeah5c9JukAXw1QAGNaCjbs4j6gavKVb7RavgDy5QP/cmEIVl8KUgEkfeAFYvdMynuUegEWmjZd0JSkXbmya4JJKlLb7y1O2YCiagBtHT49T1eRTlnWxF0npxaQpKHKFkIS5LzC90qATVQBdLk3QWYUiFbNFyHVIXLR2pAPbEPMvXSsC8QLiaUCbpBIaoKoc0NNNrtRtBlgISVJl7KgyZZDqLA1vsGJFCoZCKXTWmZaETp5ftFJV2YCgRemm6FFtkNLRQAA41jc1y2vz85Mt8JFGnSkxMhZQFAyD2cx1MlZUtiAAwSAUrVgC62wAijs2lJky2SkuwUoUGdFs74tl0i+1dkm0aLUgh1ktxU0wlz3nmxit0foJcvSVmCgkAzEpAvJUaXqsklhUVMcfIoubk+51Mc8ihpTdIOZkr9nlpxJs9pHE1RGW6wWUpWE5hA8kRsc6VdXKRuE4cKlJgJ1o1SUqeoulriQBSlE8eEB0JbDdBoOQhqXPLnHH8ofkJ2E/hT5COs0kOef0h3uSMnHg6dJBDsDjDNnsCS6iNo5gtRsAzNQin5vZXaCGLOdjoMPQyrC0RybGP0TLFLiQKUrnWvf6cQmZouWWBSCd1Wrw+flE0qYMd+4P8ATH5wkgl/nT16xg0CytmaIlD/ALacPuj0/rOJiZNxkXQm6wZOAoMOePUx5aEluFR/Z8Ye7VUw3lNeOJAYUo+J3b8YaC3Fk9iHMxMNpBIL0A44lnOeGA74cmTBU8Ti2VH5Qi86ad3HcIul0+SrorWWPFnLmVNC0Q1LUrAMOOPlEpSAccPCGTV2yjMWkaxS2nJJbNmypF7Psk64FIlLWH+EDBlB6njDer2j5S5l6bMCQnAMdosdwYACNAs5lkBKFJI4EP4RZHihXtuZmnSHZ0UJ0r8SJifEAjxh+VpQKwWhX8hP1jSVWUZiK+2atWeZ78lCuaRDaSagP+1kYj/UseF5vCPEW78X+k/8QfGLud7PrN8AmS/wTFDwdogT9QZg/wAO1q5TEIX4s8K8d9g6iL9sP3k/xIUPELPlFfbdGomLCrso/eBB2upuMePOhymzNXbck0Eia25SkHuLiIc6XaZfv2SbTNBSvyaB4aXYOqyGrVqUf+ynopP1PnHR0zSyQWUick7jKU/g8dA0hsFva3ZilVmlB1KWVqbM+4hIHMvBZI1QTofQ1vmgvPmy+zv5gEplEJ3ArUpQ3gIMV9smIn6y2NC9oS0pICQ+2BMnJvOaAG6omtBBl7XVgaJn85QH/wAss/KFWyG53BPULXlVqllE4vNl0Uc1JyW3gfzED/tU1Wc/a5Y3dq2YwC/kem4xn9kt0yTMTMlqKVpLgjyO8cDGtan66SbansZzJmkMUH3V5EofHijHnGTJjljlrjwbseWOaHhz5MismjlzHupJAxIBLb8Bur0MdYVstO5x+UFOvupCrEvtJYeQv3S73CfhObYseY5iCQQWz8Y1xkpK0YZwcJUz6KtCD7yQ5lpvJG9QUQkH+JvGBvTk+0pHaKnIQVntBLQlmly7oQD2rTCVKADAfErCogi1ftna2dKlIulaElQUMHdRDKGDq68Xio10ndnKlkraUZkqWoG6oJRfrtEOlg5ZJIpyjp4Eo4tTMeS3OkXakTpVnndmNpkIHukJ7RTrWygLyqvUnCAXWYkSJV4HtFlUwqIN9lNLQFAsQyCGamyGaCq1WmV2VqlBbzCzJCAyyhTG6pZuUIGb1DO4cS01oyZORKnImmchKxL7JBKmQCWVKupT+ruuk7lZjCNEl9/9FMb/AD4lbqppNKUolrUEFSlssOT75ZLZPtV4xeaQt8sfZZSGClrAVdAC9qilBSQ5CgTtOXcAthFVqfarMiWbyQZwnLIPZkzLtAMEkj4qPSsS5ugZs23ItSGup7JSQqj3WWxqVDFjSPP5nHUm2dvBKag4xXzCZGlTsGYoBSHvOHvFeZaqebQ5pEmaq+kBiAHBcd4EVGkpbKSuYEEspAITVnCgHUqmO41Bwh7Rc1K1KSykhvhUQ+/3QDuzjP8AuYaUmW/s8jvIuAis42EfhT5CFS0sTCJCWSAMBQVJplU1MOJOPKNsZakmjBJaW0P3dn1uiLJOyGiWFxXySbuVCw3mgL0gsA+ZlQcqPhXqeXnDKh3hqlsavXv8Y9CXp47vXrgx2zkhi6TuoXD45/lEAPzJnDCj5P6MUOk9Yfs867McIui6pjdclQLk/FSg3c4t7Zb0ygkrJAVsgpSS5Z8qmm4RSay2WRPkrF4qcbKSFC7MS6bwfDAAgBi2JhZZ/B9ouxdO89xG0aaVMSVIuXEnEu/PF2rjdauMcbat715KUbwQb3CoHH8oz6bo2ZIk31Ah/dIJxcbLgsdlzTBxWsW2pet0tB7O0Uf3JpKqfurYs37zc6VG/F1akZc3SvGlfPJotSkEEVHMYcMYQUsN53t3mPLTpOUmXeWtCEgOFFQY8m97o5hQmOBxjNlhoYYS1IZlyZijdTMMs1N5ISW5hYIIoOOEOTU2tGBkzRyVLV4FQ8BHujVOvmk/IxZzJQcV8usIhysTrZa5IrLnJbG6QtHcC+/4Ym2H2qEsFKlkkCixcL0o1K9IWfJvAcYhT7NLWkhSQqrVSK9/WGTAwqsuv0oteQR+FQI/1XYs7NrHZ5gpMbmCPEU8Yy1eqklRdAUhvuEhjvpSOlaDnyyeytBVvExILsN4IMHUyaUbFKUlXukK5EHyjyMi+1WuVVUpMwb0LY9ysc84ek6/zZZZap0pvvpvJwrUXh5fRlkF0Gr9m+Q9dI6M8l+01xSZJVxLA9doR5B1oGhiNXNQUStJItaFEhKJl5J3lPZoKW4KILtkYme2MvoyaMwqWe6YgfM90Eeh6X1GjADzPygQ9o9tTNsdpS9bhP8AIygOqm6OYzGjsYFMMNpoXFCIXNhAhys2vUHWpFtsSpVoUDOke8qYxC0VUkkqDEsCC7k3XrVr7Q6Zc1JMk0lm64KgAwBZHAAgCmUZF7NUKXbewvqTLnS5gmBPxBKFKS4zZQB7xgSI1K0T02FAlSSStW2VLF68cNu4HQ7UUAwauZgYcOrL6MvyZl4W/KLpCSkVLqcu7+j3tAR7UypVkbfMRlU+9xJaCOz2iaarWC+5LJ6UKjTpUUzAlrjKeYUlKiVyqXQTtpKuzN3cxWHb4jjHYzJY8TSObBuU9ys1d0wChKZpmJnBghSSq6QEgB0pO06dlSQCoi6RnBFIFmWBMlzjInEkgzShKUD4lSiBdSqgJNS4ZhUgD0bYO1uIn3kfrEg0KSywWalSFBOWfKGtKyJcqYQiaqaAfjZVc8FJL9Yyw6mkk+R5Yd9gxCJU2eShKEqBDKlFKu0f3lLSlanUTXZwBZVSLpzq9q6ZqJbLAvBJLhmF0YOalmowjLdWLau2TuzAACBfIvLSCARsi8pV18Xq26Df/qKdKQJaZcwrAASAbwCUgJe+10mjh95e7GPrI4ZpSivavfk29G8luEntXc09GibNJS4lJJHxKTeVgRiRSj4RnWs+hkWf9oszBB2VSy5CXwKc2dqZUyoJtn1ntRSy1pCcwwcjJy7DkKUhnTdoRMs6wpQcinMVDcXDRmywjLG7VGrp8kseZJO03T9UVur2kFTCsKLlgR0pTvEXrQLavWhCF3SGU7PvejcPnBUTT1xhOkleOvIf9ShpzulSaQ1brcJMpcwgquhwkYqOQHM0/tAFpnXosyZU1ExISlIClIQpRYE7L3w71JD0i01z0ytCkS0AMACoqom8o3UAlwwCb6ia4p3xRjTyCfcJdyliDsgsFKdgkNtYlgC5pCZpty2VpeouDGtNvlnujPaBaL5TMkpVce+QSLje8SS4OdCXpmYIJet9nZN9XZFabwC0qzLAqKXCX4mBsWWyTgpVwBnvKulIH3nUlhQ41MJnavpmFS0TSSrZJJTMBAZ0l9pqBwFQnj0+6/PmWPp01xf58g3mT5U0XLyVggKDMpJGDghwa9HEUWtljXLHaykLUCCV3EghN0e8WqHzLZZRA1R0KuVaFKVcUwIvC8CXptAsKs5qXIfF3f8AaLpElEuxSi6ppvL4ICtkHmoE8kDfGmFZIvVwZ/aw5F4fPl8QLX2loTSoGAFYjT9EIQGclebYA7ourXKTZUJQgHtFJLd7FR4uCB13QyNHNLdSaneczuH5DCGgq+Bu62McD8N1Kfd8qPovX7fYcmWVsIPtQNNlSDZ5i6pAKHJvEVdCX3AA7w5bCgVbbO3ukjg5MPatWKbMtCEyilKxtBSizXauMyRiwrQ8YuOLRsdjSAvoemHruibaah8vRy9YRBKrpB6d8TZa3A9fkYiILQnwrzamcNKkl2PoVc93qkSJUutMXO8cPNoTLluc8/zoYJBMqTU8aevXnD6JDAUenCFJTU+vRxh5KK7x6PziEIZRv/v4xGUASXZsPJ4nLTQ+u6GFB69/kOD+t8AhWz9GSlF1JSS24ZR0WAlgk1zoz/LjHsQhOt+lFS5RTLSVKLqJoyQBxIrj5xj+sevqJ0pUpCCbwYqIAqWLjNqD1SNc1hCzZLQJaStZlTAlKaklSSkMOsfOc6xrlrurSpChilQII6GsKlY7dDc3GEiPZhjxMMIGvsjlXtJo4S5p/wBLfONO1usyWCmBVg90OBtUBIcPmBGXeyi0XdKSgS19ExP/ANalDxTGo612gXwnHZSRwLrB8GjZ0W+dFPUbYmDWlda7RJ7NNnkoICBeWu8ScqMQE+MDOtc9VoCVqSUqCEBnChQrLpLvU3qcWbCC2ZZ3am6BbTdoSZ85AYEIQAeIZQA41jd1sVHG35sz9PNylRQT7cUgXJq9pNQCtNSGObGsL+2NLBBLsHqR8KWw5GGtIyGAIZlbaeBwWnk9RwMQbTN2QP3Ev4keccVm4mauaWXKnhYvKOYBN4jMJO/dvwYwf2TWtE4G7eUoYgJY8CasPGM70LJeakbx86Rpej9CpJv3CJqRe7W8Qoh0pUlQS16hvOXwL4CM2XNodGnFi1qyxs6QUFcxaUNW69WHFXyges+kjaLSoAkysEkZAYzA46saEMMWi/tWiQpLKZe9Kr11uISQ/IvEeTorY2UJk3FALSn3VA1QsE7WLi6SQDdIZzGfJnU40acWN45aiq0fOT2gM2am85F28CTi3uK3tQjurB0m1p7LtD7t2+eTPGfy5iLyqVvKr1MF+hrT+pRyI7nHlB6V+04o1fqON6I5G77fn0BDS9uM8LZQSpRBdyGq9CnDBnrFCsz5ZYlMxLlTEl3Ae8CTeBIvJBBfB41H9HSZpPaS0qpmOI3RW27VOUUPKdCwSU7RKLwJuuFBQZ2dsnh1hlHyZk/cwdbNABJtV6SoLSUJTdKUIUu8SaJuhd6gZRuviBRo90WxH6qYxul7wVsnBS6OlZANHYOT0lrnGWpZmEXnNAi6Ul6ihbGlKQzo/S4RNSspSHL+6+HulTFJUAas4w6FKbtJGibjCm3+fIPtC2D7PIHaKLmq1KJo5wF4lVBRnxfgICtHWwTp8+3TKJJKZb5JAy/DLAHfEjTU20zQmaqdImSQx/VzUi6K1VLmXZgI3lJIbFooNJWxXYIlS0quhIvMnACpfK8o1IyDPVRA2RpqombpsscU3mnyvdXm3x8lz9DrHbO0mmatyqYXSkBy2CUioYAAByRhE3SFrJHKmP0pEaZbES5YEr3lgOc65cByiBMXgO/nDNGTU3uxidNc84d0fPMqbLmoDqQoKbexqOocdYiFQKy2AzhtdoOCT1g0JZs9rnBSUKSaKKSDwIcYcGizsr3cYDNXEqTYJBJJdRNTvWsNyp4wZWBLjHE59fXWChSdJS/jC0y38fOohMqY2MPs/rj/AGgkPUSw/XPLCPQPpHqFVOXr+8e/LfEIMTEO/rn0p6yjLQx5+OR5RNJpyPGGZqH9bohCLeAyP8rx0OqW2CQY6IQnvxis1x0Mm0WGchamuoK0qIvXTLF/ZBNHCSkkZKOMXyEAvsseoHy8IoPaTahK0ZOusCu5LcblqAWHydF4Qi3dDtbHzrMxh+zWNawopQpQQLyyATdS4F4tgHID8Yd+zjxi51T1jVo+0duEhewtFxRYKvCl5hgFBJbNoulBpWVKSY1qNOu6Ssh3zUp/m2fnGs6wkG0AP7qR8z8xAnqPqqrSE79IKEuTLlzwRLlIYKUi7MPvKolykHE1NBjBlp3RyxNM0XmZinY+7dNGfCvvfSNHQzjHLb8irqItwpEcSNmn998ZhrDbU/aJtFbSyKsPd2HFHGBzg80ZpAhRSss5cBTg54P8oZ1hs6VyJstMqUVTCl5qkgzAEkHYVkDUFss46XVYpZY1EzYZqD3MvmW83SkMzvgH3Avjh5wzaJoJrgyR3AAwRHVM5vCTqnQndHO/ZZTT48SDoyZenJLUZmfCj7o1zQcz3Ao0OyXyCgx34AvGcaK0FMSSpKb1wXlAYsCkEjk78gd0HWjLSgpDFuBp+UcTroOE6fY6vStOFosLDpBSp01BQEiWQm9SqviHQwpanVMJLgy1cnSyx4phQKXKyQCWcumpFL3Mhn41zLV1on31dnLN5S9ilQlJa+onCgcU3ng+GKt0jXKuexE0JoIpmzFzUHs1Vl3ixDly4Sw348Ot2WSboDDhFgbNupEG02ZQU4Din07o7EYqJzJ5JT5bEGdu3Q4u1AADEkq35kxEmList2kSCsAElIJHE4t3tWDIrRS6z6uy1zlTJc9KJhLrlrdiXxSoOAKNtMAxq0C6CpSwhKSS5KmD4cncPmIutOzz2hIG1eNOZdvl1jQdCyJdlkBGylTArOalM6iTuBcDcBF/gJdyrx2+UZaGSSSdrdgUtgK1G/nEefbwzg7XDx+saHpyfInC7OQlbUqKjiCCCOhgO0pqqkOqQv8AgWfJQHgoDnBeGS4As8XsD6JlSTEedaCSQM460XkkpKSDgaQ8rRE3su0CdnHi2L8ope3Jqx4smW/Di3St12REUtgw6x7LUBv6Q5ZpII96u5q+RhxR/e8K+LRLKqC/Ve3rVY1JUDcRNSEH8TlaRyLH+OD/AEYvB+jecAOr1pBsBS9UTxTMBRSoeN49DB3oiZsgjJ/l66RAFvKLqGX5Q/eaIsug7vk0PmY8MQelMBTLOPS4hjA+HdDoOLevVIhD27T1yhtqn16MOoXi/XnHhIJp09coJBsLbNo6Ovbj67o8iEHE6RU73a9K+EB3tV0mtVjQghgqcl+iJhHjBMLRWAr2rTnlWcZX1nuSn6mDBLUiSboztKKREmpoYmJVTp84jTM40y4KImweyeaf0ckJJF2bMB57B3biIK5l4sS5PMhoAfZNa/2Wcl/dnP8AzIT/AOMGa51K9XbxjK0XjWkdHCak4JViCQ4f94AgnmCCMjkRS2WzsimVOT2a8EhZ2FtgJc0BlfhUEqFAYLFWjc3QxGtFhTav1C0gpmEDkSWCnFQRiCI0Yuonj27FU8UZAlM0iH2pUxBOaglv5nI9YQm1zLocsA3AlssAGeNXtGpklCCdtFKrK0472U6S+5oz3S+qSu2Ck7aBgZaSEjiqW54l/JhG3F+oQls9n6lE+ma3W45qlLTfJGCUFz95RUh8MqU5RfTtGoUSQ6Cc0kDvSQUnueIGh0XUqIDksMaUH1J7oskzTmAOv5COb1DWWTbNWO4JUV69B75hbGiEJ8wfIRPk2ZEsbIYEVxfmScPLdHJnVOD/AC7o97QZt3RnjjjHhFspylyxwTebDMB37o5W5+jD6RHlzXBIr1/KkKVNctTqHbx3Q4h0yzhWIHlTm8QLToGWTeN4Pibzg8ajwi2CR/b+8NWqktZbBCuhAJqzwKsN0Y7pC2Ou/X79HxFfoOkF+k7deCg5BooVyNQfOAi0odIbcB1y+nWLbSFqdIIoQkDo1R0aOglvZifFEK12qYxSzseoFfd4PUbuNGYl6TLBiR6fjCl2hRA2iMa0oeoqG3RUTppCjV3q4weEnKh4xsuBaipWIOWf03xYaKthKhLqoKJusCSDkBvHlywGpdoc4xc6B00uzTQUAKvbBBGSm904irYEPgeFGSpxpm7oupy9HlWXE/j5NeTPNYdWjLW6bqXZ0OMSLwu5VD0o3k7J1HnqsRtSilIDqCF0dAAIUFO6SasDiGrUQba+6vzLqpsl7yGKhjRJBvpd2ULo6P1Z1MnptUqbJtP6wKBUCSTsra8xNQpKiNriOL0qNIfqc0c2RzjHTfKXF96M30TbiFCUPdUsKIxqAQDhuJjW9ELASOg5xm2mtW5lmtYlUKgpPZqLALSSyS5IAc0LlgXGTxo9gkmWQlaSFChBBSeDgiC+TOXlnqPXf3NCwg72bGGpChTd69d8PhVWEQIuVJAwxhYNSKeukJlA+vKPSG9euEEA4BifHxhBU4405Yw4Dj63Q2lO/wBd/OIQRNxo/rmI6FGY2cdBIV05TLUNxPrGAT2mz3NnS+S1YN9xPyMaFp9BE29vEJk6kWfSCFGaohaQyClQvtiaZpdsRi8NF07A1aMJenSIyQ5jSl+xi1zFzBJKFISq6FKUUPmzXTkREqx+wS1EgLnSEcitZ7riR4xa5J9ytJlH7L7Q32hO/sz/AFh/EQdKmRL1a9iosl5ZtRUpSbpAQEpZwXqSSQ3nC9M6trs6L3aJmBwCwIIemaiMesUuixEDtOMEOpNnC5q5hBIlhg/3lOP6QrvgVEsnM9IPtULNdsoV95aiemyPKEm6QyLG1KSC6to8QCRy3RTa0aTMuQwFwzKAPVsyd0XSkBIMyYyUpDtmf7xn2sNvVOnFSqMKDcMQObV5kxlLBuz0SBwhYn1aIiLQ39384V9oEa1sVElMylW5O8K7YYOfLuIx74hLtJejc3/KFdsThzrBISysbubCvgKwpM7Bn7j5GoiCm0HPHlSPQp+HF2P1EQhYdu+FDx9fWI2kZjSJziolzDT8KsWAEJTNYYvxLnxh9EziOLCAQyVUt0hviGXnD1oBx3evlBVa/Z8SD2c1BcuynQX4M6X5JTAzaZS0LU7UJSc6gsct8bYTjO6MsoOPJUT0FJLVBFAcKZY0Iy4dYrLXUAgEDA51590XtoQAcHBqBu4RV2qXdNGbHE1518uMVZI7Dwe5EkNgQK4ncOEH+pFusUqQqZOIFovsCtKqJABFy6CHJd3xwwdw7Q+i/tEwS76JYN4qWugSEgqJO87hmWgstmgZEqUZUsrmDs1Tb6klIKpbOwJdrijQ7wRnGdF4Yn2j2MYzFLP7qFf8gIDbNpyzSbYufKK0pKnSGYBKki+CkAvW8zEM0DKrKymSHfL6ROmauFKmM6SlWaCsOD90vQHgYamAvdY9eZNsIR9mvJDgLUplJvBiUXXbAFiSC1QWgun6XE2z2KaogzDKurO9UoJlqPVVepjKOwUiYoLF0yyzcd8X9o00T2ct3uBd0/uq7JQ8QroRCSQyZpFmLh4mpl15+vX5RT6Ingy5bKCryXLHAkmhfMAB+ffbCdX16xgWQlAwgrru48frCnwgP1i0zNFp7OStjLAUU02yatxZLUDHE7oIAyv4n1l67obSp/W6I9gtomykqHxB+RwIh5/N/ph6rEIeqWBi/fHkeLJ3/KPYJB7WCUAlJMDy5CFtfQlV3AqAN3iHw5iDDStmCpaiRRqPAyuSwoB3QSErRmmp1n2JSkCW73Si9Us5d0kd5ibP1ptCsFJT+FAr/ODFbZ5mXrlWOMwuxQX3BSX5lyGEAJNnaw2hQYTW43Un5NFVa5JmqSZqlTSkuL5UQCMwkG4nuid2eNK8fnHiJZzDcvOogEEaO0eJk5CVe6VbXIVV4Awe2eeiWm7KUm6MEhNO8q8YoNULMFTyT8KCQ7ZsOeBOWYgomWVIrdHBn8iWhWmyJgzpzSE1bvKVdSHG06XwF4gU/KKGw6uKnXlLUkKUSoXQ7FmpeyanKNOSBmGajRW2nRclF6be7MAOpmCQBVy4p3iIoJbhsze3aBnS1XbijuUhDgjupyMQFJAoaNRsw2UGc7XgXT2MorNWKlhKTx2UqU3QdIFFWaZMUpc0pKlEqN0EJrVg5JbnD2AjIIUoJvVUQA/FgOkQbDp+WqzCaZJvG8caC4pSTW+Hw3CL6z2MJUk7lJPcQYkaN1DlS0pKmWkoulKnIC1TVLWoXWcF2ZQcACuUY8/UxxSUZOr4b4vy+PkaMEYN3NNr0Kqw2edOlKXKlF0gljeuhizFV2my5ru5PJTYZjXrrPkpQHkD8omaCsyhaVfZ5ipQSSFXBskVui6QRjWhBrm8TdMWM3lCXLmqOCQkTGNRU0b3SaCiaDJz0OmePIlGT+f/AEx9Xrxycsa232fK+nJXydFrZxV8K+VG8YRpfQ9p7JX2coVMBAAxpmxwdvvADjDf6PtOVkmnmpA/qIh6Toe1qwshBxDzZX/6CNr6fAv7i/x/JjXUZWvcf58jHdYNK2m0MmbfZKjskMArCtA5FceO+LCxSlqQCElgAygajc94AePKC3WWxWEhU5UlQUtV2+FqSgqxUTdvIyJIGZzqYANJWaQSyVIAGQWT/UXjGpaHsa3HUtydaJK1qu7ClVLJJKjzSgFT8cOUVtt0eZdFe8Gd22XD4JJG5rx/hiObaqWAJUyYEnEBRu9xoYhzZy5lVrKs9pT1OPvHGEnOUmNGCSCTUfRxmzVEZDPiPHf0EF+slpRIBdgfssxCB94qXLlAcwkk9IFvZ7pFMud2ay15QL5CjMT3QUe0PRK5iQtKFLuoZ0i81VKqBUYCrNU7oCGBjVy1EmbcpM7PYUyiUupIVduAqdi4IBwOEW9j9mU2ZKVM+0WdDYJUqZeOZpcBDBqZvlmD2LSSpSwtB2k9xcEEHeCCR1gjl61yVJdapiCH/VpdX3fdWf4zVyCpySQ5moh5p6z9jJkIKgsoUsXmSHSkIIAKVqvAEkOWyAwMUiZhuS1PWo6OwHgIY0pphU9d5QAGAAwG/mTmTwyAAvdAao2q2yXs0ozAhyplJBxFA5FWqBmxZyCID3IE2qNtcAQaC0VEAOr9gmyZvZTULlrGKVJIUOhDtxg4MlVMoRDEvtsK+svlABphak26ZMHwrFdwCUgDqPnBj2hCmgT1yIlrVMyWl8qkC63HLvhkKwk1QtAUhafuzHHAKDt3vFlpK1iTLXMNQkPz3Acy0DmozhEw8ZY7kucfxCJ+uEx7KRvUgHD7w3nlEIVZ1qnj35IJNRVSaHoeNY9ij0dp0SkXFZHZcig3ZZvlHQ2wu5tlpSlQN54GJgSlRA3x0dAGGVljSJMuY6XZzuGfJzHR0Qh6UuwLpyuli/n4GElCZaSWCU8B9I6OgBPbMlKxRz/EsGnG846GPbdJQtF2aVLQ4dK5k1aeFFKMdHQSEizaYWEpCZkxKQAEi8WYYNjQCIukLMm0N296aAfdmKWpL4+6pRS/SOjoBBIsKAi6kXB+5stnlSHZUk51w59fyjo6AQTNUgVVRuZ8hHhs6GBHaVL0mTc602wRUx0dFOXBjy++rothlnj910NWbRSJa1rl3kLX7ygovRyCCSS9ccS8L0VJVJK3mKnEjGbtNwDKA8I6Oh4wjHhCSnKXL5HLRJMyirvREoeNwq8YprRqpZS6lyQoiu0pZ7heaOjostsRJHK1Ys06VcTKCEg0KWSpJ3pNYgn2a2fKZO5FYbwQDHR0AI+j2eWJFVSis/vrWfBwIsZWhbPIDplS05OEJB7wl8N8dHQAkK26pSLQgqAZahSYAxFXwDDHHfA4rUnSN0oFrKkEEDbUmmYIY0ZwziOjohCtk+yiaU++gn8RA5VSTHsr2SzFvdmocFiKnzaOjoBKJUv2Pl2VOD4sEn/yjU/ZT7PJdhRMmvfXNoFEAXUpcMNzqckvkndHR0FEYZ6V0HKtCQJiXKapV8STvSflgc4CNNaMXZACtQUkquuAQag4itMsfrHsdEZIlSpKVV6xG0vopM2Xdo4qHDx0dEJR7ovR4kS7j3i5Kjg5PDIMAANwEM6xovWeYNwvfyl/J46OiIDABKBmfP5ER0dHQ5W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6" descr="data:image/jpeg;base64,/9j/4AAQSkZJRgABAQAAAQABAAD/2wCEAAkGBhQSERQUExQWFRUWGBoYGBgYGBgdGhocGhwYFxgYGR8YHCYeGx8nGhwYHy8gIycpLCwsGh4xNTAqNSYrLCkBCQoKDgwOGg8PGiwkHiQqKSwpKSksLCwpKSwpLC4sKSwsLCwsLCwpLCwsLCwpLCwsLCwsKSwsLCwpKSksLCkpLP/AABEIALcBFAMBIgACEQEDEQH/xAAcAAABBQEBAQAAAAAAAAAAAAAGAgMEBQcAAQj/xABHEAABAgMEBwUFBAgFAwUAAAABAhEAAyEEEjFBBQYiUWFxgRORobHwBzJCwdEUUnLhFSMkYoKSsvEzc6KzwhZD0iVjk6PT/8QAGgEAAgMBAQAAAAAAAAAAAAAAAQIAAwQFBv/EAC8RAAICAQMCAwcDBQAAAAAAAAABAhEDEiExBEETUWEiMnGBkbHwBRTRQkOhwfH/2gAMAwEAAhEDEQA/AAywyB2tndL3pM7MhiCoA0OTYYRGlACz2MpSL3aqBzJNQkKBo2A74udHyDesZAcvPT5HyJiBJQOwlsk3pdpxyLzFADnQxWi1oubRY2bkHJDVatMqvAvrNplSx2KWuJLk3QSTXfwOW+LvT2lhRJps3lDcSTs+MA8/tVKok7SsgalnCQeTUhIrcumtKruH2iPacyJcqcgkS7gvhgohIILpwO4M2GZMR9Azkr01PUkhSVha0kZ+5MB8POCfV32dyhY7tslgzHJC0ulVWI2g2GDFxugT1f0YLPpfsUqKkhEy6SWLFC1AHiGaCpqTpCTxOKUmF2u1mvWSeqmw4O9lLmAd1zxO+Kv2aTHsIG5ax/Sr/lFvrdLH2a0VD/rGGZZSi4DbjA/7KJr2eandMfvSgfIw6KQn0vKeRN/y1/0mAj2XH9dO5p85saBbkPKX+BfkYzz2Zra0T+h/1L+sIu/xHfYf9oqP8I3viGy2AYVfnFFq5o8zbXNQnG7MI4sUFoN/aVYgdHSJzhxabgGbFCieOKR3wJ6i25MvSV5TXSFgvxSklmzpDbU7DGDlKMYK2/uHuswSZNo7QsjsJBc3qbU37oJxbARltimD9ISCAw+0IbGgvs1axpet6Xs9pFa2WQf9cyMykou22TV/10sv/HDFNG1iJi4hRNb164GLQDFpGwr8J8jHtnTs4U8aF6fWE2mqFDgfKHLOKCrUrjx3wjCeHJyfq/DezR4o1J6+O6FrHKnH1xD/AJwgYZPv9YxCDCj1x3t4R6gUG9vWEerSAeH9/wA98LbZHBvKGjyKyCs7R5mEgZ74URU8z5xGVai5DAgEJxAd+ZOdMqvuhGEcnDZMQrQmHJ6lkKGzVwGvDhUkl65t0pDU2YS7+uUQhH0cP2iVlU0/hV66wRrO0j8Y8lH5QP2BJ+0SzxPTZP5QQzBtI/GP6Vw8eGDuRdbP8fR/+dM/24s9Dy/1izvujw+pis1qH7Ro/wDzZv8AtiLjQvvq6HuDxWMyTMLk84QRCyISRAFL7Rs/YHrKJf2rgIq9Fq2W9ZxMaHRB37SY6G2joJDGVyygWdiElM2Yxxa9LUr/AImLK22SULO6glIE1RUvBmtBAUWxuu8N6W0WuZK2QcSQcqy5svLCqwekQLRoWZNNpQlKj2oVdZ2czZan3U2ieAMVRWxobRn+lyoki87EueVOeMHXsmsaLRJnJm1CZiSl97YgtVmGbV4xST/Z5a7+0UAOUmZtEUxBATeB4FLit66RQw0TMTYLHLSbilJvG+hiF3jecEYuGD5sIozy0R09zZ06c56kGGn1qUlCUTTJBUlJVsmmYF4G6W+IMzPGXWlHZabLTBMBBKVu7pVKmEVcuwLPmz5wUWbS823IExAUhCSUlaVABISxU2aiQQMOoYmAzXLR0xelRLUEpKwkIYki4LyUOcXZMTDGSTbF6mcXUUHWtcl0zDk04d4SR84FPZM7WgcU/P6Re+0SydrJG0Essrq/3Ze4HeO+Bz2Up/aLRuuYfx/3i9csxdjQ5y03SCoBwcSBiOMZp7NVta5ofFPftJ+pgk1q1IXa54mJmJSLoSxBJoVF6cxAjqRJ/wDUCp2Eu+ovuICPC+/SAuWO1sqDT2gyVzLDLQlL3bSDj95Cx0AbE74BLPo0ybS61yg7sCvMpavWCDS2tjz0k+6i8UofAlmUvK83dvgO0xbDMmKLu5fh9IRycnS4NUMaxJT/AKlubBaZCJibq2KVWWUDuIBXmOcZfpuUEaRZPuici6BkL2EXWqGtGwZE9VezKJaupUEHxY9N0Naz2NKJwmXamdLGeBD+dY1Knjv1ObK1lp+RpC8TE6aoMBV68qtEKZieZietLxGxoxsiTfdPKHUFkjE8M/XXyhMxFGw846Q4AwAr5vz3V5bgYVkFzVbL1FfWHB61pDZTwZt+Pd68Ik0P96+ucNLIz8T49IhBhT+n+ce3qd0ctOLY72rvEJSoNDR5FkRFJqeZ+cMy5TFRxKmamDBsebnrziSrF8IamqLliBxJA+XM9IRjDVoPA+uvCI61ON3OJJltiScTUvyyAGJ9VhpZG9u75xCEaxzh28tObnIt7poDgekX65blHBT/AOlQ+cUFmANplmjjA54Kw3DxpBHLDkc/kYePusXuV+tR/aLB/mzf6BF3oAPMV6+ExS60j9osH+ZN/oEXOrf+Ovp/TFQ7JBEeND0xDQi7AsVqiZo00PL6xJ7JWaojaNTWJ8OgDP2Xie+OhEzSABIY05R5B2ICklDE+87/AAkg/nyh8NVRYt8RASzbypknDekhnce8iv0FpT7QtSUhlBvF+A3RZW6zpkrWkTFKPvOpaLybxRsgpT2gQGoHDUAVRJRVh980zXskWdOa6CQl2SkEHgwYAKYUVdCJaaDY2pc5NHpzR6J8lTtKd6oDuQVqUVE3ETJtVFV1jQKUZaQXmK0pJBIM1AVUBKrqbrHBPbr7NJxcywol63jUxdLzhUzDdSA6irEpxSCZovEXmYlCUO1yWtTEaZNPYqTa3RY6n2RUvRiZawykdsk0IwXMahAIo1CAYGdbkj9OWJ8CJQPIzVp8jBVqxb0qs6kAggOUs1QUkEBjdYKaqbo2g6ZbgEU19UP0po9Q/c/3/wA4pYEFOnrMCEvUOxBG+Wjf+CAb2ai7bbSn9w+Cx9Y0HSv+GeST3AD6xnupGzpOeN8tXnLgLkPY0O0XyhQlkBfwlWANMaHyPWMq0Dom0mfaBJllS1ypt0bwFSwpQHBlAHBw2NI2mxaNo6nJoQkOS1MhU94HOrJt1qNm7G6goSkFBQWAUhySSA7XTXfdvEuAWuXTSpv6IVZo2kfPMpc28ssxSCpZOIYgF3qNogNi5hFpnXxfap8+UbvbrDZrUFrNnQpc4BKlJASoy6ElwHOVceNBAfI1blWILAZUxZPZ3mKgCaAgZPi2MYfFXkdVYJS2syvtlBQNXgz0tMJskgnG+gl8fight2qclae2mpvTDJnTKUSCi4EinvAOccaPhATpS1qZKCo3AkKCcgpqHfmc84vT2OfOPtfBmzTMTzMWQAbP1yitiYLUn4godPpFjYsEjiQQx3QzKS4fHnvyd+eW+PJc9KjiIVZQ4o6yHLAVxOGA68McyBRFqt6ZaHUQkCle4AcWegf6IkWpK3KC4of5g6QQRShfvhM4JJKFpQoA4kJ4uSD3R6qYkfEmrlyfzY4QQHi3CXxJG/o3lC0xHnaQlpIvLRiB7wz54f2ibPQAohOGVQfEUMCM1r0+jf0r+QNbWQ14nnDM9VfChzL5QpQN87mMMzVKGAdyBTGuJO4M2fcHMR8kG1SnV7uAA8znjgO8R5MoeJ7/AK/3h9CCAaVOIcthvauDZZndDUwMkZqz3cYgSLZEPPSeJ8AYJJGPrcYG7Ij9agF8TwyMEUrEesjDr3WL3IWtA/aLD/mTf9sRc6BU00vvHlFTrUki02KlAuaSckgoADnAV3wr9LJkzVAuxCS4ZsxjFEmoq2W05OkEqkVw5RypZzPRxFL/ANUyyDRR6R4jWVBPuTP5FfSKvHh5jeDN9i9s6wg1Izwh6Zbt3jA4dYf/AGpv8ivpEQ66SgopJSlQLFKlpSodFMYKzxfH2f8AAHhkufugkXNcuQO4R7AHbtbrZfPZIk9n8LyLWstxVLF0nlHRcV0XerNmlS5qloCQycqVJYDuKol21alqUAVK4BUxnxyUEJpmyi26A3XfSv2OQFoJvqWEgAsKBRc72bxis9nWsq7R9pRPImEvNGyVLegUyfduhIByYBqlQgYlUrNE5rRp7moWmQBZ7qmIusQXINK+8S/V4yudo6WbSZaHRKQbxQF3Zd87gSyC33QHjVNMOZJugk3aAYncIx2w6wyJd9UyYUzCTeRcBUC5fZmy1JcYNfSaRl6e5ZGzZ1TUcSQYyuyAKwhBLutu0WugZgqWinez1rA7r5YhKttiKKXlPXffQYr5muEslCr4nBLEy5iBLSq6XZkzChJIpgcc6iH9ctYZNrmWKbJUSApQUFBlJIKFMofPA98bmcwKLTpeah5c9JukAXw1QAGNaCjbs4j6gavKVb7RavgDy5QP/cmEIVl8KUgEkfeAFYvdMynuUegEWmjZd0JSkXbmya4JJKlLb7y1O2YCiagBtHT49T1eRTlnWxF0npxaQpKHKFkIS5LzC90qATVQBdLk3QWYUiFbNFyHVIXLR2pAPbEPMvXSsC8QLiaUCbpBIaoKoc0NNNrtRtBlgISVJl7KgyZZDqLA1vsGJFCoZCKXTWmZaETp5ftFJV2YCgRemm6FFtkNLRQAA41jc1y2vz85Mt8JFGnSkxMhZQFAyD2cx1MlZUtiAAwSAUrVgC62wAijs2lJky2SkuwUoUGdFs74tl0i+1dkm0aLUgh1ktxU0wlz3nmxit0foJcvSVmCgkAzEpAvJUaXqsklhUVMcfIoubk+51Mc8ihpTdIOZkr9nlpxJs9pHE1RGW6wWUpWE5hA8kRsc6VdXKRuE4cKlJgJ1o1SUqeoulriQBSlE8eEB0JbDdBoOQhqXPLnHH8ofkJ2E/hT5COs0kOef0h3uSMnHg6dJBDsDjDNnsCS6iNo5gtRsAzNQin5vZXaCGLOdjoMPQyrC0RybGP0TLFLiQKUrnWvf6cQmZouWWBSCd1Wrw+flE0qYMd+4P8ATH5wkgl/nT16xg0CytmaIlD/ALacPuj0/rOJiZNxkXQm6wZOAoMOePUx5aEluFR/Z8Ye7VUw3lNeOJAYUo+J3b8YaC3Fk9iHMxMNpBIL0A44lnOeGA74cmTBU8Ti2VH5Qi86ad3HcIul0+SrorWWPFnLmVNC0Q1LUrAMOOPlEpSAccPCGTV2yjMWkaxS2nJJbNmypF7Psk64FIlLWH+EDBlB6njDer2j5S5l6bMCQnAMdosdwYACNAs5lkBKFJI4EP4RZHihXtuZmnSHZ0UJ0r8SJifEAjxh+VpQKwWhX8hP1jSVWUZiK+2atWeZ78lCuaRDaSagP+1kYj/UseF5vCPEW78X+k/8QfGLud7PrN8AmS/wTFDwdogT9QZg/wAO1q5TEIX4s8K8d9g6iL9sP3k/xIUPELPlFfbdGomLCrso/eBB2upuMePOhymzNXbck0Eia25SkHuLiIc6XaZfv2SbTNBSvyaB4aXYOqyGrVqUf+ynopP1PnHR0zSyQWUick7jKU/g8dA0hsFva3ZilVmlB1KWVqbM+4hIHMvBZI1QTofQ1vmgvPmy+zv5gEplEJ3ArUpQ3gIMV9smIn6y2NC9oS0pICQ+2BMnJvOaAG6omtBBl7XVgaJn85QH/wAss/KFWyG53BPULXlVqllE4vNl0Uc1JyW3gfzED/tU1Wc/a5Y3dq2YwC/kem4xn9kt0yTMTMlqKVpLgjyO8cDGtan66SbansZzJmkMUH3V5EofHijHnGTJjljlrjwbseWOaHhz5MismjlzHupJAxIBLb8Bur0MdYVstO5x+UFOvupCrEvtJYeQv3S73CfhObYseY5iCQQWz8Y1xkpK0YZwcJUz6KtCD7yQ5lpvJG9QUQkH+JvGBvTk+0pHaKnIQVntBLQlmly7oQD2rTCVKADAfErCogi1ftna2dKlIulaElQUMHdRDKGDq68Xio10ndnKlkraUZkqWoG6oJRfrtEOlg5ZJIpyjp4Eo4tTMeS3OkXakTpVnndmNpkIHukJ7RTrWygLyqvUnCAXWYkSJV4HtFlUwqIN9lNLQFAsQyCGamyGaCq1WmV2VqlBbzCzJCAyyhTG6pZuUIGb1DO4cS01oyZORKnImmchKxL7JBKmQCWVKupT+ruuk7lZjCNEl9/9FMb/AD4lbqppNKUolrUEFSlssOT75ZLZPtV4xeaQt8sfZZSGClrAVdAC9qilBSQ5CgTtOXcAthFVqfarMiWbyQZwnLIPZkzLtAMEkj4qPSsS5ugZs23ItSGup7JSQqj3WWxqVDFjSPP5nHUm2dvBKag4xXzCZGlTsGYoBSHvOHvFeZaqebQ5pEmaq+kBiAHBcd4EVGkpbKSuYEEspAITVnCgHUqmO41Bwh7Rc1K1KSykhvhUQ+/3QDuzjP8AuYaUmW/s8jvIuAis42EfhT5CFS0sTCJCWSAMBQVJplU1MOJOPKNsZakmjBJaW0P3dn1uiLJOyGiWFxXySbuVCw3mgL0gsA+ZlQcqPhXqeXnDKh3hqlsavXv8Y9CXp47vXrgx2zkhi6TuoXD45/lEAPzJnDCj5P6MUOk9Yfs867McIui6pjdclQLk/FSg3c4t7Zb0ygkrJAVsgpSS5Z8qmm4RSay2WRPkrF4qcbKSFC7MS6bwfDAAgBi2JhZZ/B9ouxdO89xG0aaVMSVIuXEnEu/PF2rjdauMcbat715KUbwQb3CoHH8oz6bo2ZIk31Ah/dIJxcbLgsdlzTBxWsW2pet0tB7O0Uf3JpKqfurYs37zc6VG/F1akZc3SvGlfPJotSkEEVHMYcMYQUsN53t3mPLTpOUmXeWtCEgOFFQY8m97o5hQmOBxjNlhoYYS1IZlyZijdTMMs1N5ISW5hYIIoOOEOTU2tGBkzRyVLV4FQ8BHujVOvmk/IxZzJQcV8usIhysTrZa5IrLnJbG6QtHcC+/4Ym2H2qEsFKlkkCixcL0o1K9IWfJvAcYhT7NLWkhSQqrVSK9/WGTAwqsuv0oteQR+FQI/1XYs7NrHZ5gpMbmCPEU8Yy1eqklRdAUhvuEhjvpSOlaDnyyeytBVvExILsN4IMHUyaUbFKUlXukK5EHyjyMi+1WuVVUpMwb0LY9ysc84ek6/zZZZap0pvvpvJwrUXh5fRlkF0Gr9m+Q9dI6M8l+01xSZJVxLA9doR5B1oGhiNXNQUStJItaFEhKJl5J3lPZoKW4KILtkYme2MvoyaMwqWe6YgfM90Eeh6X1GjADzPygQ9o9tTNsdpS9bhP8AIygOqm6OYzGjsYFMMNpoXFCIXNhAhys2vUHWpFtsSpVoUDOke8qYxC0VUkkqDEsCC7k3XrVr7Q6Zc1JMk0lm64KgAwBZHAAgCmUZF7NUKXbewvqTLnS5gmBPxBKFKS4zZQB7xgSI1K0T02FAlSSStW2VLF68cNu4HQ7UUAwauZgYcOrL6MvyZl4W/KLpCSkVLqcu7+j3tAR7UypVkbfMRlU+9xJaCOz2iaarWC+5LJ6UKjTpUUzAlrjKeYUlKiVyqXQTtpKuzN3cxWHb4jjHYzJY8TSObBuU9ys1d0wChKZpmJnBghSSq6QEgB0pO06dlSQCoi6RnBFIFmWBMlzjInEkgzShKUD4lSiBdSqgJNS4ZhUgD0bYO1uIn3kfrEg0KSywWalSFBOWfKGtKyJcqYQiaqaAfjZVc8FJL9Yyw6mkk+R5Yd9gxCJU2eShKEqBDKlFKu0f3lLSlanUTXZwBZVSLpzq9q6ZqJbLAvBJLhmF0YOalmowjLdWLau2TuzAACBfIvLSCARsi8pV18Xq26Df/qKdKQJaZcwrAASAbwCUgJe+10mjh95e7GPrI4ZpSivavfk29G8luEntXc09GibNJS4lJJHxKTeVgRiRSj4RnWs+hkWf9oszBB2VSy5CXwKc2dqZUyoJtn1ntRSy1pCcwwcjJy7DkKUhnTdoRMs6wpQcinMVDcXDRmywjLG7VGrp8kseZJO03T9UVur2kFTCsKLlgR0pTvEXrQLavWhCF3SGU7PvejcPnBUTT1xhOkleOvIf9ShpzulSaQ1brcJMpcwgquhwkYqOQHM0/tAFpnXosyZU1ExISlIClIQpRYE7L3w71JD0i01z0ytCkS0AMACoqom8o3UAlwwCb6ia4p3xRjTyCfcJdyliDsgsFKdgkNtYlgC5pCZpty2VpeouDGtNvlnujPaBaL5TMkpVce+QSLje8SS4OdCXpmYIJet9nZN9XZFabwC0qzLAqKXCX4mBsWWyTgpVwBnvKulIH3nUlhQ41MJnavpmFS0TSSrZJJTMBAZ0l9pqBwFQnj0+6/PmWPp01xf58g3mT5U0XLyVggKDMpJGDghwa9HEUWtljXLHaykLUCCV3EghN0e8WqHzLZZRA1R0KuVaFKVcUwIvC8CXptAsKs5qXIfF3f8AaLpElEuxSi6ppvL4ICtkHmoE8kDfGmFZIvVwZ/aw5F4fPl8QLX2loTSoGAFYjT9EIQGclebYA7ourXKTZUJQgHtFJLd7FR4uCB13QyNHNLdSaneczuH5DCGgq+Bu62McD8N1Kfd8qPovX7fYcmWVsIPtQNNlSDZ5i6pAKHJvEVdCX3AA7w5bCgVbbO3ukjg5MPatWKbMtCEyilKxtBSizXauMyRiwrQ8YuOLRsdjSAvoemHruibaah8vRy9YRBKrpB6d8TZa3A9fkYiILQnwrzamcNKkl2PoVc93qkSJUutMXO8cPNoTLluc8/zoYJBMqTU8aevXnD6JDAUenCFJTU+vRxh5KK7x6PziEIZRv/v4xGUASXZsPJ4nLTQ+u6GFB69/kOD+t8AhWz9GSlF1JSS24ZR0WAlgk1zoz/LjHsQhOt+lFS5RTLSVKLqJoyQBxIrj5xj+sevqJ0pUpCCbwYqIAqWLjNqD1SNc1hCzZLQJaStZlTAlKaklSSkMOsfOc6xrlrurSpChilQII6GsKlY7dDc3GEiPZhjxMMIGvsjlXtJo4S5p/wBLfONO1usyWCmBVg90OBtUBIcPmBGXeyi0XdKSgS19ExP/ANalDxTGo612gXwnHZSRwLrB8GjZ0W+dFPUbYmDWlda7RJ7NNnkoICBeWu8ScqMQE+MDOtc9VoCVqSUqCEBnChQrLpLvU3qcWbCC2ZZ3am6BbTdoSZ85AYEIQAeIZQA41jd1sVHG35sz9PNylRQT7cUgXJq9pNQCtNSGObGsL+2NLBBLsHqR8KWw5GGtIyGAIZlbaeBwWnk9RwMQbTN2QP3Ev4keccVm4mauaWXKnhYvKOYBN4jMJO/dvwYwf2TWtE4G7eUoYgJY8CasPGM70LJeakbx86Rpej9CpJv3CJqRe7W8Qoh0pUlQS16hvOXwL4CM2XNodGnFi1qyxs6QUFcxaUNW69WHFXyges+kjaLSoAkysEkZAYzA46saEMMWi/tWiQpLKZe9Kr11uISQ/IvEeTorY2UJk3FALSn3VA1QsE7WLi6SQDdIZzGfJnU40acWN45aiq0fOT2gM2am85F28CTi3uK3tQjurB0m1p7LtD7t2+eTPGfy5iLyqVvKr1MF+hrT+pRyI7nHlB6V+04o1fqON6I5G77fn0BDS9uM8LZQSpRBdyGq9CnDBnrFCsz5ZYlMxLlTEl3Ae8CTeBIvJBBfB41H9HSZpPaS0qpmOI3RW27VOUUPKdCwSU7RKLwJuuFBQZ2dsnh1hlHyZk/cwdbNABJtV6SoLSUJTdKUIUu8SaJuhd6gZRuviBRo90WxH6qYxul7wVsnBS6OlZANHYOT0lrnGWpZmEXnNAi6Ul6ihbGlKQzo/S4RNSspSHL+6+HulTFJUAas4w6FKbtJGibjCm3+fIPtC2D7PIHaKLmq1KJo5wF4lVBRnxfgICtHWwTp8+3TKJJKZb5JAy/DLAHfEjTU20zQmaqdImSQx/VzUi6K1VLmXZgI3lJIbFooNJWxXYIlS0quhIvMnACpfK8o1IyDPVRA2RpqombpsscU3mnyvdXm3x8lz9DrHbO0mmatyqYXSkBy2CUioYAAByRhE3SFrJHKmP0pEaZbES5YEr3lgOc65cByiBMXgO/nDNGTU3uxidNc84d0fPMqbLmoDqQoKbexqOocdYiFQKy2AzhtdoOCT1g0JZs9rnBSUKSaKKSDwIcYcGizsr3cYDNXEqTYJBJJdRNTvWsNyp4wZWBLjHE59fXWChSdJS/jC0y38fOohMqY2MPs/rj/AGgkPUSw/XPLCPQPpHqFVOXr+8e/LfEIMTEO/rn0p6yjLQx5+OR5RNJpyPGGZqH9bohCLeAyP8rx0OqW2CQY6IQnvxis1x0Mm0WGchamuoK0qIvXTLF/ZBNHCSkkZKOMXyEAvsseoHy8IoPaTahK0ZOusCu5LcblqAWHydF4Qi3dDtbHzrMxh+zWNawopQpQQLyyATdS4F4tgHID8Yd+zjxi51T1jVo+0duEhewtFxRYKvCl5hgFBJbNoulBpWVKSY1qNOu6Ssh3zUp/m2fnGs6wkG0AP7qR8z8xAnqPqqrSE79IKEuTLlzwRLlIYKUi7MPvKolykHE1NBjBlp3RyxNM0XmZinY+7dNGfCvvfSNHQzjHLb8irqItwpEcSNmn998ZhrDbU/aJtFbSyKsPd2HFHGBzg80ZpAhRSss5cBTg54P8oZ1hs6VyJstMqUVTCl5qkgzAEkHYVkDUFss46XVYpZY1EzYZqD3MvmW83SkMzvgH3Avjh5wzaJoJrgyR3AAwRHVM5vCTqnQndHO/ZZTT48SDoyZenJLUZmfCj7o1zQcz3Ao0OyXyCgx34AvGcaK0FMSSpKb1wXlAYsCkEjk78gd0HWjLSgpDFuBp+UcTroOE6fY6vStOFosLDpBSp01BQEiWQm9SqviHQwpanVMJLgy1cnSyx4phQKXKyQCWcumpFL3Mhn41zLV1on31dnLN5S9ilQlJa+onCgcU3ng+GKt0jXKuexE0JoIpmzFzUHs1Vl3ixDly4Sw348Ot2WSboDDhFgbNupEG02ZQU4Din07o7EYqJzJ5JT5bEGdu3Q4u1AADEkq35kxEmList2kSCsAElIJHE4t3tWDIrRS6z6uy1zlTJc9KJhLrlrdiXxSoOAKNtMAxq0C6CpSwhKSS5KmD4cncPmIutOzz2hIG1eNOZdvl1jQdCyJdlkBGylTArOalM6iTuBcDcBF/gJdyrx2+UZaGSSSdrdgUtgK1G/nEefbwzg7XDx+saHpyfInC7OQlbUqKjiCCCOhgO0pqqkOqQv8AgWfJQHgoDnBeGS4As8XsD6JlSTEedaCSQM460XkkpKSDgaQ8rRE3su0CdnHi2L8ope3Jqx4smW/Di3St12REUtgw6x7LUBv6Q5ZpII96u5q+RhxR/e8K+LRLKqC/Ve3rVY1JUDcRNSEH8TlaRyLH+OD/AEYvB+jecAOr1pBsBS9UTxTMBRSoeN49DB3oiZsgjJ/l66RAFvKLqGX5Q/eaIsug7vk0PmY8MQelMBTLOPS4hjA+HdDoOLevVIhD27T1yhtqn16MOoXi/XnHhIJp09coJBsLbNo6Ovbj67o8iEHE6RU73a9K+EB3tV0mtVjQghgqcl+iJhHjBMLRWAr2rTnlWcZX1nuSn6mDBLUiSboztKKREmpoYmJVTp84jTM40y4KImweyeaf0ckJJF2bMB57B3biIK5l4sS5PMhoAfZNa/2Wcl/dnP8AzIT/AOMGa51K9XbxjK0XjWkdHCak4JViCQ4f94AgnmCCMjkRS2WzsimVOT2a8EhZ2FtgJc0BlfhUEqFAYLFWjc3QxGtFhTav1C0gpmEDkSWCnFQRiCI0Yuonj27FU8UZAlM0iH2pUxBOaglv5nI9YQm1zLocsA3AlssAGeNXtGpklCCdtFKrK0472U6S+5oz3S+qSu2Ck7aBgZaSEjiqW54l/JhG3F+oQls9n6lE+ma3W45qlLTfJGCUFz95RUh8MqU5RfTtGoUSQ6Cc0kDvSQUnueIGh0XUqIDksMaUH1J7oskzTmAOv5COb1DWWTbNWO4JUV69B75hbGiEJ8wfIRPk2ZEsbIYEVxfmScPLdHJnVOD/AC7o97QZt3RnjjjHhFspylyxwTebDMB37o5W5+jD6RHlzXBIr1/KkKVNctTqHbx3Q4h0yzhWIHlTm8QLToGWTeN4Pibzg8ajwi2CR/b+8NWqktZbBCuhAJqzwKsN0Y7pC2Ou/X79HxFfoOkF+k7deCg5BooVyNQfOAi0odIbcB1y+nWLbSFqdIIoQkDo1R0aOglvZifFEK12qYxSzseoFfd4PUbuNGYl6TLBiR6fjCl2hRA2iMa0oeoqG3RUTppCjV3q4weEnKh4xsuBaipWIOWf03xYaKthKhLqoKJusCSDkBvHlywGpdoc4xc6B00uzTQUAKvbBBGSm904irYEPgeFGSpxpm7oupy9HlWXE/j5NeTPNYdWjLW6bqXZ0OMSLwu5VD0o3k7J1HnqsRtSilIDqCF0dAAIUFO6SasDiGrUQba+6vzLqpsl7yGKhjRJBvpd2ULo6P1Z1MnptUqbJtP6wKBUCSTsra8xNQpKiNriOL0qNIfqc0c2RzjHTfKXF96M30TbiFCUPdUsKIxqAQDhuJjW9ELASOg5xm2mtW5lmtYlUKgpPZqLALSSyS5IAc0LlgXGTxo9gkmWQlaSFChBBSeDgiC+TOXlnqPXf3NCwg72bGGpChTd69d8PhVWEQIuVJAwxhYNSKeukJlA+vKPSG9euEEA4BifHxhBU4405Yw4Dj63Q2lO/wBd/OIQRNxo/rmI6FGY2cdBIV05TLUNxPrGAT2mz3NnS+S1YN9xPyMaFp9BE29vEJk6kWfSCFGaohaQyClQvtiaZpdsRi8NF07A1aMJenSIyQ5jSl+xi1zFzBJKFISq6FKUUPmzXTkREqx+wS1EgLnSEcitZ7riR4xa5J9ytJlH7L7Q32hO/sz/AFh/EQdKmRL1a9iosl5ZtRUpSbpAQEpZwXqSSQ3nC9M6trs6L3aJmBwCwIIemaiMesUuixEDtOMEOpNnC5q5hBIlhg/3lOP6QrvgVEsnM9IPtULNdsoV95aiemyPKEm6QyLG1KSC6to8QCRy3RTa0aTMuQwFwzKAPVsyd0XSkBIMyYyUpDtmf7xn2sNvVOnFSqMKDcMQObV5kxlLBuz0SBwhYn1aIiLQ39384V9oEa1sVElMylW5O8K7YYOfLuIx74hLtJejc3/KFdsThzrBISysbubCvgKwpM7Bn7j5GoiCm0HPHlSPQp+HF2P1EQhYdu+FDx9fWI2kZjSJziolzDT8KsWAEJTNYYvxLnxh9EziOLCAQyVUt0hviGXnD1oBx3evlBVa/Z8SD2c1BcuynQX4M6X5JTAzaZS0LU7UJSc6gsct8bYTjO6MsoOPJUT0FJLVBFAcKZY0Iy4dYrLXUAgEDA51590XtoQAcHBqBu4RV2qXdNGbHE1518uMVZI7Dwe5EkNgQK4ncOEH+pFusUqQqZOIFovsCtKqJABFy6CHJd3xwwdw7Q+i/tEwS76JYN4qWugSEgqJO87hmWgstmgZEqUZUsrmDs1Tb6klIKpbOwJdrijQ7wRnGdF4Yn2j2MYzFLP7qFf8gIDbNpyzSbYufKK0pKnSGYBKki+CkAvW8zEM0DKrKymSHfL6ROmauFKmM6SlWaCsOD90vQHgYamAvdY9eZNsIR9mvJDgLUplJvBiUXXbAFiSC1QWgun6XE2z2KaogzDKurO9UoJlqPVVepjKOwUiYoLF0yyzcd8X9o00T2ct3uBd0/uq7JQ8QroRCSQyZpFmLh4mpl15+vX5RT6Ingy5bKCryXLHAkmhfMAB+ffbCdX16xgWQlAwgrru48frCnwgP1i0zNFp7OStjLAUU02yatxZLUDHE7oIAyv4n1l67obSp/W6I9gtomykqHxB+RwIh5/N/ph6rEIeqWBi/fHkeLJ3/KPYJB7WCUAlJMDy5CFtfQlV3AqAN3iHw5iDDStmCpaiRRqPAyuSwoB3QSErRmmp1n2JSkCW73Si9Us5d0kd5ibP1ptCsFJT+FAr/ODFbZ5mXrlWOMwuxQX3BSX5lyGEAJNnaw2hQYTW43Un5NFVa5JmqSZqlTSkuL5UQCMwkG4nuid2eNK8fnHiJZzDcvOogEEaO0eJk5CVe6VbXIVV4Awe2eeiWm7KUm6MEhNO8q8YoNULMFTyT8KCQ7ZsOeBOWYgomWVIrdHBn8iWhWmyJgzpzSE1bvKVdSHG06XwF4gU/KKGw6uKnXlLUkKUSoXQ7FmpeyanKNOSBmGajRW2nRclF6be7MAOpmCQBVy4p3iIoJbhsze3aBnS1XbijuUhDgjupyMQFJAoaNRsw2UGc7XgXT2MorNWKlhKTx2UqU3QdIFFWaZMUpc0pKlEqN0EJrVg5JbnD2AjIIUoJvVUQA/FgOkQbDp+WqzCaZJvG8caC4pSTW+Hw3CL6z2MJUk7lJPcQYkaN1DlS0pKmWkoulKnIC1TVLWoXWcF2ZQcACuUY8/UxxSUZOr4b4vy+PkaMEYN3NNr0Kqw2edOlKXKlF0gljeuhizFV2my5ru5PJTYZjXrrPkpQHkD8omaCsyhaVfZ5ipQSSFXBskVui6QRjWhBrm8TdMWM3lCXLmqOCQkTGNRU0b3SaCiaDJz0OmePIlGT+f/AEx9Xrxycsa232fK+nJXydFrZxV8K+VG8YRpfQ9p7JX2coVMBAAxpmxwdvvADjDf6PtOVkmnmpA/qIh6Toe1qwshBxDzZX/6CNr6fAv7i/x/JjXUZWvcf58jHdYNK2m0MmbfZKjskMArCtA5FceO+LCxSlqQCElgAygajc94AePKC3WWxWEhU5UlQUtV2+FqSgqxUTdvIyJIGZzqYANJWaQSyVIAGQWT/UXjGpaHsa3HUtydaJK1qu7ClVLJJKjzSgFT8cOUVtt0eZdFe8Gd22XD4JJG5rx/hiObaqWAJUyYEnEBRu9xoYhzZy5lVrKs9pT1OPvHGEnOUmNGCSCTUfRxmzVEZDPiPHf0EF+slpRIBdgfssxCB94qXLlAcwkk9IFvZ7pFMud2ay15QL5CjMT3QUe0PRK5iQtKFLuoZ0i81VKqBUYCrNU7oCGBjVy1EmbcpM7PYUyiUupIVduAqdi4IBwOEW9j9mU2ZKVM+0WdDYJUqZeOZpcBDBqZvlmD2LSSpSwtB2k9xcEEHeCCR1gjl61yVJdapiCH/VpdX3fdWf4zVyCpySQ5moh5p6z9jJkIKgsoUsXmSHSkIIAKVqvAEkOWyAwMUiZhuS1PWo6OwHgIY0pphU9d5QAGAAwG/mTmTwyAAvdAao2q2yXs0ozAhyplJBxFA5FWqBmxZyCID3IE2qNtcAQaC0VEAOr9gmyZvZTULlrGKVJIUOhDtxg4MlVMoRDEvtsK+svlABphak26ZMHwrFdwCUgDqPnBj2hCmgT1yIlrVMyWl8qkC63HLvhkKwk1QtAUhafuzHHAKDt3vFlpK1iTLXMNQkPz3Acy0DmozhEw8ZY7kucfxCJ+uEx7KRvUgHD7w3nlEIVZ1qnj35IJNRVSaHoeNY9ij0dp0SkXFZHZcig3ZZvlHQ2wu5tlpSlQN54GJgSlRA3x0dAGGVljSJMuY6XZzuGfJzHR0Qh6UuwLpyuli/n4GElCZaSWCU8B9I6OgBPbMlKxRz/EsGnG846GPbdJQtF2aVLQ4dK5k1aeFFKMdHQSEizaYWEpCZkxKQAEi8WYYNjQCIukLMm0N296aAfdmKWpL4+6pRS/SOjoBBIsKAi6kXB+5stnlSHZUk51w59fyjo6AQTNUgVVRuZ8hHhs6GBHaVL0mTc602wRUx0dFOXBjy++rothlnj910NWbRSJa1rl3kLX7ygovRyCCSS9ccS8L0VJVJK3mKnEjGbtNwDKA8I6Oh4wjHhCSnKXL5HLRJMyirvREoeNwq8YprRqpZS6lyQoiu0pZ7heaOjostsRJHK1Ys06VcTKCEg0KWSpJ3pNYgn2a2fKZO5FYbwQDHR0AI+j2eWJFVSis/vrWfBwIsZWhbPIDplS05OEJB7wl8N8dHQAkK26pSLQgqAZahSYAxFXwDDHHfA4rUnSN0oFrKkEEDbUmmYIY0ZwziOjohCtk+yiaU++gn8RA5VSTHsr2SzFvdmocFiKnzaOjoBKJUv2Pl2VOD4sEn/yjU/ZT7PJdhRMmvfXNoFEAXUpcMNzqckvkndHR0FEYZ6V0HKtCQJiXKapV8STvSflgc4CNNaMXZACtQUkquuAQag4itMsfrHsdEZIlSpKVV6xG0vopM2Xdo4qHDx0dEJR7ovR4kS7j3i5Kjg5PDIMAANwEM6xovWeYNwvfyl/J46OiIDABKBmfP5ER0dHQ5Wf/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8200" name="Picture 8" descr="http://1.bp.blogspot.com/-tV6TB3KRknM/UCkrZgIGupI/AAAAAAAAAMk/rOQffmeVG4I/s1600/ayud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0312" y="7938"/>
            <a:ext cx="1778698" cy="2129136"/>
          </a:xfrm>
          <a:prstGeom prst="rect">
            <a:avLst/>
          </a:prstGeom>
          <a:noFill/>
          <a:extLst>
            <a:ext uri="{909E8E84-426E-40DD-AFC4-6F175D3DCCD1}">
              <a14:hiddenFill xmlns:a14="http://schemas.microsoft.com/office/drawing/2010/main">
                <a:solidFill>
                  <a:srgbClr val="FFFFFF"/>
                </a:solidFill>
              </a14:hiddenFill>
            </a:ext>
          </a:extLst>
        </p:spPr>
      </p:pic>
      <p:pic>
        <p:nvPicPr>
          <p:cNvPr id="8202" name="Picture 10" descr="http://t0.gstatic.com/images?q=tbn:ANd9GcSs_deYUxdS4DoSIIKi4daBe-81bkqnL-jKL_qF7dMWlkh03dR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08104" y="2137074"/>
            <a:ext cx="3345837" cy="2344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780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fade">
                                      <p:cBhvr>
                                        <p:cTn id="7" dur="1000"/>
                                        <p:tgtEl>
                                          <p:spTgt spid="8194"/>
                                        </p:tgtEl>
                                      </p:cBhvr>
                                    </p:animEffect>
                                    <p:anim calcmode="lin" valueType="num">
                                      <p:cBhvr>
                                        <p:cTn id="8" dur="1000" fill="hold"/>
                                        <p:tgtEl>
                                          <p:spTgt spid="8194"/>
                                        </p:tgtEl>
                                        <p:attrNameLst>
                                          <p:attrName>ppt_x</p:attrName>
                                        </p:attrNameLst>
                                      </p:cBhvr>
                                      <p:tavLst>
                                        <p:tav tm="0">
                                          <p:val>
                                            <p:strVal val="#ppt_x"/>
                                          </p:val>
                                        </p:tav>
                                        <p:tav tm="100000">
                                          <p:val>
                                            <p:strVal val="#ppt_x"/>
                                          </p:val>
                                        </p:tav>
                                      </p:tavLst>
                                    </p:anim>
                                    <p:anim calcmode="lin" valueType="num">
                                      <p:cBhvr>
                                        <p:cTn id="9" dur="1000" fill="hold"/>
                                        <p:tgtEl>
                                          <p:spTgt spid="819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200"/>
                                        </p:tgtEl>
                                        <p:attrNameLst>
                                          <p:attrName>style.visibility</p:attrName>
                                        </p:attrNameLst>
                                      </p:cBhvr>
                                      <p:to>
                                        <p:strVal val="visible"/>
                                      </p:to>
                                    </p:set>
                                    <p:animEffect transition="in" filter="fade">
                                      <p:cBhvr>
                                        <p:cTn id="14" dur="1000"/>
                                        <p:tgtEl>
                                          <p:spTgt spid="8200"/>
                                        </p:tgtEl>
                                      </p:cBhvr>
                                    </p:animEffect>
                                    <p:anim calcmode="lin" valueType="num">
                                      <p:cBhvr>
                                        <p:cTn id="15" dur="1000" fill="hold"/>
                                        <p:tgtEl>
                                          <p:spTgt spid="8200"/>
                                        </p:tgtEl>
                                        <p:attrNameLst>
                                          <p:attrName>ppt_x</p:attrName>
                                        </p:attrNameLst>
                                      </p:cBhvr>
                                      <p:tavLst>
                                        <p:tav tm="0">
                                          <p:val>
                                            <p:strVal val="#ppt_x"/>
                                          </p:val>
                                        </p:tav>
                                        <p:tav tm="100000">
                                          <p:val>
                                            <p:strVal val="#ppt_x"/>
                                          </p:val>
                                        </p:tav>
                                      </p:tavLst>
                                    </p:anim>
                                    <p:anim calcmode="lin" valueType="num">
                                      <p:cBhvr>
                                        <p:cTn id="16" dur="1000" fill="hold"/>
                                        <p:tgtEl>
                                          <p:spTgt spid="820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202"/>
                                        </p:tgtEl>
                                        <p:attrNameLst>
                                          <p:attrName>style.visibility</p:attrName>
                                        </p:attrNameLst>
                                      </p:cBhvr>
                                      <p:to>
                                        <p:strVal val="visible"/>
                                      </p:to>
                                    </p:set>
                                    <p:animEffect transition="in" filter="fade">
                                      <p:cBhvr>
                                        <p:cTn id="21" dur="1000"/>
                                        <p:tgtEl>
                                          <p:spTgt spid="8202"/>
                                        </p:tgtEl>
                                      </p:cBhvr>
                                    </p:animEffect>
                                    <p:anim calcmode="lin" valueType="num">
                                      <p:cBhvr>
                                        <p:cTn id="22" dur="1000" fill="hold"/>
                                        <p:tgtEl>
                                          <p:spTgt spid="8202"/>
                                        </p:tgtEl>
                                        <p:attrNameLst>
                                          <p:attrName>ppt_x</p:attrName>
                                        </p:attrNameLst>
                                      </p:cBhvr>
                                      <p:tavLst>
                                        <p:tav tm="0">
                                          <p:val>
                                            <p:strVal val="#ppt_x"/>
                                          </p:val>
                                        </p:tav>
                                        <p:tav tm="100000">
                                          <p:val>
                                            <p:strVal val="#ppt_x"/>
                                          </p:val>
                                        </p:tav>
                                      </p:tavLst>
                                    </p:anim>
                                    <p:anim calcmode="lin" valueType="num">
                                      <p:cBhvr>
                                        <p:cTn id="23" dur="1000" fill="hold"/>
                                        <p:tgtEl>
                                          <p:spTgt spid="820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randombar(horizontal)">
                                      <p:cBhvr>
                                        <p:cTn id="2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728192"/>
          </a:xfrm>
        </p:spPr>
        <p:txBody>
          <a:bodyPr>
            <a:normAutofit/>
          </a:bodyPr>
          <a:lstStyle/>
          <a:p>
            <a:pPr marL="0" indent="0" algn="ctr">
              <a:buNone/>
            </a:pPr>
            <a:r>
              <a:rPr lang="es-CO" sz="3500" b="1" i="1" dirty="0" smtClean="0">
                <a:solidFill>
                  <a:srgbClr val="FF0000"/>
                </a:solidFill>
              </a:rPr>
              <a:t>Efe.4:26-27.</a:t>
            </a:r>
            <a:r>
              <a:rPr lang="es-CO" b="1" i="1" dirty="0" smtClean="0"/>
              <a:t> «Airaos</a:t>
            </a:r>
            <a:r>
              <a:rPr lang="es-CO" b="1" i="1" dirty="0"/>
              <a:t>, pero no pequéis; no se ponga el sol sobre vuestro enojo, ni deis lugar al </a:t>
            </a:r>
            <a:r>
              <a:rPr lang="es-CO" b="1" i="1" dirty="0" smtClean="0"/>
              <a:t>diablo».</a:t>
            </a:r>
            <a:endParaRPr lang="es-CO" dirty="0"/>
          </a:p>
        </p:txBody>
      </p:sp>
      <p:sp>
        <p:nvSpPr>
          <p:cNvPr id="4" name="3 Rectángulo"/>
          <p:cNvSpPr/>
          <p:nvPr/>
        </p:nvSpPr>
        <p:spPr>
          <a:xfrm>
            <a:off x="2771800" y="2060848"/>
            <a:ext cx="3672408" cy="4893647"/>
          </a:xfrm>
          <a:prstGeom prst="rect">
            <a:avLst/>
          </a:prstGeom>
        </p:spPr>
        <p:txBody>
          <a:bodyPr wrap="square">
            <a:spAutoFit/>
          </a:bodyPr>
          <a:lstStyle/>
          <a:p>
            <a:pPr algn="ctr"/>
            <a:r>
              <a:rPr lang="es-CO" sz="2400" dirty="0"/>
              <a:t>El nuevo hombre es un hombre que se humilla, que ha aprendido a perdonar, que no se enoja fácilmente, es un hombre lleno de fruto que no ignora las maquinaciones del diablo, es un hombre que va adquiriendo sabiduría para vivir el </a:t>
            </a:r>
            <a:r>
              <a:rPr lang="es-CO" sz="2400" dirty="0" smtClean="0"/>
              <a:t>día </a:t>
            </a:r>
            <a:r>
              <a:rPr lang="es-CO" sz="2400" dirty="0"/>
              <a:t>a </a:t>
            </a:r>
            <a:r>
              <a:rPr lang="es-CO" sz="2400" dirty="0" smtClean="0"/>
              <a:t>día, </a:t>
            </a:r>
            <a:r>
              <a:rPr lang="es-CO" sz="2400" dirty="0"/>
              <a:t>es un hombre que ha aprendido a dominar sus deseos y </a:t>
            </a:r>
            <a:r>
              <a:rPr lang="es-CO" sz="2400" dirty="0" smtClean="0"/>
              <a:t>pasiones.</a:t>
            </a:r>
            <a:endParaRPr lang="es-CO" sz="2400" dirty="0"/>
          </a:p>
        </p:txBody>
      </p:sp>
      <p:pic>
        <p:nvPicPr>
          <p:cNvPr id="9218" name="Picture 2" descr="http://3.bp.blogspot.com/-_iaVa5yWP9k/UPgzNTK1MBI/AAAAAAAAA24/RQ9_FUOy13Q/s1600/misericordia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45483"/>
            <a:ext cx="2771800" cy="4524375"/>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http://2.bp.blogspot.com/-NYyg52noAp0/UJa1IQvnS_I/AAAAAAAAKKk/scTOf0eIVj8/s640/perdonar+(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2245483"/>
            <a:ext cx="2699792" cy="4524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0782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9218"/>
                                        </p:tgtEl>
                                        <p:attrNameLst>
                                          <p:attrName>style.visibility</p:attrName>
                                        </p:attrNameLst>
                                      </p:cBhvr>
                                      <p:to>
                                        <p:strVal val="visible"/>
                                      </p:to>
                                    </p:set>
                                    <p:anim calcmode="lin" valueType="num">
                                      <p:cBhvr>
                                        <p:cTn id="12" dur="500" fill="hold"/>
                                        <p:tgtEl>
                                          <p:spTgt spid="9218"/>
                                        </p:tgtEl>
                                        <p:attrNameLst>
                                          <p:attrName>ppt_w</p:attrName>
                                        </p:attrNameLst>
                                      </p:cBhvr>
                                      <p:tavLst>
                                        <p:tav tm="0">
                                          <p:val>
                                            <p:fltVal val="0"/>
                                          </p:val>
                                        </p:tav>
                                        <p:tav tm="100000">
                                          <p:val>
                                            <p:strVal val="#ppt_w"/>
                                          </p:val>
                                        </p:tav>
                                      </p:tavLst>
                                    </p:anim>
                                    <p:anim calcmode="lin" valueType="num">
                                      <p:cBhvr>
                                        <p:cTn id="13" dur="500" fill="hold"/>
                                        <p:tgtEl>
                                          <p:spTgt spid="9218"/>
                                        </p:tgtEl>
                                        <p:attrNameLst>
                                          <p:attrName>ppt_h</p:attrName>
                                        </p:attrNameLst>
                                      </p:cBhvr>
                                      <p:tavLst>
                                        <p:tav tm="0">
                                          <p:val>
                                            <p:fltVal val="0"/>
                                          </p:val>
                                        </p:tav>
                                        <p:tav tm="100000">
                                          <p:val>
                                            <p:strVal val="#ppt_h"/>
                                          </p:val>
                                        </p:tav>
                                      </p:tavLst>
                                    </p:anim>
                                    <p:animEffect transition="in" filter="fade">
                                      <p:cBhvr>
                                        <p:cTn id="14" dur="500"/>
                                        <p:tgtEl>
                                          <p:spTgt spid="9218"/>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9220"/>
                                        </p:tgtEl>
                                        <p:attrNameLst>
                                          <p:attrName>style.visibility</p:attrName>
                                        </p:attrNameLst>
                                      </p:cBhvr>
                                      <p:to>
                                        <p:strVal val="visible"/>
                                      </p:to>
                                    </p:set>
                                    <p:anim calcmode="lin" valueType="num">
                                      <p:cBhvr>
                                        <p:cTn id="19" dur="500" fill="hold"/>
                                        <p:tgtEl>
                                          <p:spTgt spid="9220"/>
                                        </p:tgtEl>
                                        <p:attrNameLst>
                                          <p:attrName>ppt_w</p:attrName>
                                        </p:attrNameLst>
                                      </p:cBhvr>
                                      <p:tavLst>
                                        <p:tav tm="0">
                                          <p:val>
                                            <p:fltVal val="0"/>
                                          </p:val>
                                        </p:tav>
                                        <p:tav tm="100000">
                                          <p:val>
                                            <p:strVal val="#ppt_w"/>
                                          </p:val>
                                        </p:tav>
                                      </p:tavLst>
                                    </p:anim>
                                    <p:anim calcmode="lin" valueType="num">
                                      <p:cBhvr>
                                        <p:cTn id="20" dur="500" fill="hold"/>
                                        <p:tgtEl>
                                          <p:spTgt spid="9220"/>
                                        </p:tgtEl>
                                        <p:attrNameLst>
                                          <p:attrName>ppt_h</p:attrName>
                                        </p:attrNameLst>
                                      </p:cBhvr>
                                      <p:tavLst>
                                        <p:tav tm="0">
                                          <p:val>
                                            <p:fltVal val="0"/>
                                          </p:val>
                                        </p:tav>
                                        <p:tav tm="100000">
                                          <p:val>
                                            <p:strVal val="#ppt_h"/>
                                          </p:val>
                                        </p:tav>
                                      </p:tavLst>
                                    </p:anim>
                                    <p:animEffect transition="in" filter="fade">
                                      <p:cBhvr>
                                        <p:cTn id="21" dur="500"/>
                                        <p:tgtEl>
                                          <p:spTgt spid="9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016223"/>
          </a:xfrm>
        </p:spPr>
        <p:txBody>
          <a:bodyPr>
            <a:normAutofit lnSpcReduction="10000"/>
          </a:bodyPr>
          <a:lstStyle/>
          <a:p>
            <a:pPr marL="0" indent="0" algn="ctr">
              <a:buNone/>
            </a:pPr>
            <a:r>
              <a:rPr lang="es-CO" b="1" dirty="0" smtClean="0"/>
              <a:t>Además de ser humilde, y que ha aprendido a perdonar, otra característica de un hombre convertido es que es agradecido </a:t>
            </a:r>
            <a:r>
              <a:rPr lang="es-CO" b="1" dirty="0"/>
              <a:t>con </a:t>
            </a:r>
            <a:r>
              <a:rPr lang="es-CO" b="1" dirty="0" smtClean="0"/>
              <a:t>Dios por la obra redentora en la cruz del calvario</a:t>
            </a:r>
            <a:endParaRPr lang="es-CO" dirty="0"/>
          </a:p>
        </p:txBody>
      </p:sp>
      <p:sp>
        <p:nvSpPr>
          <p:cNvPr id="4" name="3 Rectángulo"/>
          <p:cNvSpPr/>
          <p:nvPr/>
        </p:nvSpPr>
        <p:spPr>
          <a:xfrm>
            <a:off x="467544" y="2551837"/>
            <a:ext cx="4572000" cy="4524315"/>
          </a:xfrm>
          <a:prstGeom prst="rect">
            <a:avLst/>
          </a:prstGeom>
        </p:spPr>
        <p:txBody>
          <a:bodyPr>
            <a:spAutoFit/>
          </a:bodyPr>
          <a:lstStyle/>
          <a:p>
            <a:r>
              <a:rPr lang="es-CO" sz="3200" i="1" dirty="0"/>
              <a:t>“Pacientemente esperé a Jehová, Y se inclinó a mí, y oyó mi clamor; y me hizo sacar del pozo de la desesperación, del lodo cenagoso; Puso mis pies sobre peña, y enderezó mis pasos.” </a:t>
            </a:r>
            <a:r>
              <a:rPr lang="es-CO" sz="3200" b="1" i="1" dirty="0">
                <a:solidFill>
                  <a:srgbClr val="FF0000"/>
                </a:solidFill>
              </a:rPr>
              <a:t>Salmo 40:1-2</a:t>
            </a:r>
            <a:r>
              <a:rPr lang="es-CO" sz="3200" dirty="0">
                <a:solidFill>
                  <a:srgbClr val="FF0000"/>
                </a:solidFill>
              </a:rPr>
              <a:t>; </a:t>
            </a:r>
            <a:br>
              <a:rPr lang="es-CO" sz="3200" dirty="0">
                <a:solidFill>
                  <a:srgbClr val="FF0000"/>
                </a:solidFill>
              </a:rPr>
            </a:br>
            <a:endParaRPr lang="es-CO" sz="3200" dirty="0">
              <a:solidFill>
                <a:srgbClr val="FF0000"/>
              </a:solidFill>
            </a:endParaRPr>
          </a:p>
        </p:txBody>
      </p:sp>
      <p:pic>
        <p:nvPicPr>
          <p:cNvPr id="10242" name="Picture 2" descr="http://t2.gstatic.com/images?q=tbn:ANd9GcQfVkHZQjS2Lq06JwVwGQoEZijc9MqERE9MYkYLXR6PZcS_wMkj"/>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2708920"/>
            <a:ext cx="3528392" cy="35749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1394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2160240"/>
          </a:xfrm>
        </p:spPr>
        <p:txBody>
          <a:bodyPr>
            <a:normAutofit fontScale="92500" lnSpcReduction="10000"/>
          </a:bodyPr>
          <a:lstStyle/>
          <a:p>
            <a:pPr marL="0" indent="0">
              <a:buNone/>
            </a:pPr>
            <a:r>
              <a:rPr lang="es-CO" dirty="0"/>
              <a:t>Él reconoce que cuando Jesús le salvo el mismo tomó su lugar para sacarnos de la podredumbre recibiendo toda nuestra iniquidad por parte del Dios padre, a fin de justificarnos delante de él por medio de su sangre. </a:t>
            </a:r>
            <a:endParaRPr lang="es-CO" dirty="0" smtClean="0"/>
          </a:p>
        </p:txBody>
      </p:sp>
      <p:sp>
        <p:nvSpPr>
          <p:cNvPr id="4" name="3 Rectángulo"/>
          <p:cNvSpPr/>
          <p:nvPr/>
        </p:nvSpPr>
        <p:spPr>
          <a:xfrm>
            <a:off x="4427984" y="2828836"/>
            <a:ext cx="4572000" cy="3539430"/>
          </a:xfrm>
          <a:prstGeom prst="rect">
            <a:avLst/>
          </a:prstGeom>
        </p:spPr>
        <p:txBody>
          <a:bodyPr>
            <a:spAutoFit/>
          </a:bodyPr>
          <a:lstStyle/>
          <a:p>
            <a:pPr algn="ctr"/>
            <a:r>
              <a:rPr lang="es-CO" sz="3200" i="1" dirty="0"/>
              <a:t>“Al que no conoció pecado [Jesús], [Dios] lo hizo pecado a causa nuestra y para que nosotros fuésemos hechos justicia de Dios en él</a:t>
            </a:r>
            <a:r>
              <a:rPr lang="es-CO" sz="3200" i="1" dirty="0" smtClean="0"/>
              <a:t>.”</a:t>
            </a:r>
          </a:p>
          <a:p>
            <a:pPr algn="ctr"/>
            <a:r>
              <a:rPr lang="es-CO" sz="3200" b="1" i="1" dirty="0" smtClean="0">
                <a:solidFill>
                  <a:srgbClr val="FF0000"/>
                </a:solidFill>
              </a:rPr>
              <a:t>2Corintios </a:t>
            </a:r>
            <a:r>
              <a:rPr lang="es-CO" sz="3200" b="1" i="1" dirty="0">
                <a:solidFill>
                  <a:srgbClr val="FF0000"/>
                </a:solidFill>
              </a:rPr>
              <a:t>5:21.</a:t>
            </a:r>
            <a:endParaRPr lang="es-CO" sz="3200" dirty="0">
              <a:solidFill>
                <a:srgbClr val="FF0000"/>
              </a:solidFill>
            </a:endParaRPr>
          </a:p>
        </p:txBody>
      </p:sp>
      <p:pic>
        <p:nvPicPr>
          <p:cNvPr id="11266" name="Picture 2" descr="http://ubdavid.org/espanol/exploradores1/graphics/5_nuestros-pecad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2828836"/>
            <a:ext cx="3384376" cy="3549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0127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p:cTn id="7" dur="500" fill="hold"/>
                                        <p:tgtEl>
                                          <p:spTgt spid="11266"/>
                                        </p:tgtEl>
                                        <p:attrNameLst>
                                          <p:attrName>ppt_w</p:attrName>
                                        </p:attrNameLst>
                                      </p:cBhvr>
                                      <p:tavLst>
                                        <p:tav tm="0">
                                          <p:val>
                                            <p:fltVal val="0"/>
                                          </p:val>
                                        </p:tav>
                                        <p:tav tm="100000">
                                          <p:val>
                                            <p:strVal val="#ppt_w"/>
                                          </p:val>
                                        </p:tav>
                                      </p:tavLst>
                                    </p:anim>
                                    <p:anim calcmode="lin" valueType="num">
                                      <p:cBhvr>
                                        <p:cTn id="8" dur="500" fill="hold"/>
                                        <p:tgtEl>
                                          <p:spTgt spid="11266"/>
                                        </p:tgtEl>
                                        <p:attrNameLst>
                                          <p:attrName>ppt_h</p:attrName>
                                        </p:attrNameLst>
                                      </p:cBhvr>
                                      <p:tavLst>
                                        <p:tav tm="0">
                                          <p:val>
                                            <p:fltVal val="0"/>
                                          </p:val>
                                        </p:tav>
                                        <p:tav tm="100000">
                                          <p:val>
                                            <p:strVal val="#ppt_h"/>
                                          </p:val>
                                        </p:tav>
                                      </p:tavLst>
                                    </p:anim>
                                    <p:animEffect transition="in" filter="fade">
                                      <p:cBhvr>
                                        <p:cTn id="9" dur="500"/>
                                        <p:tgtEl>
                                          <p:spTgt spid="11266"/>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wheel(1)">
                                      <p:cBhvr>
                                        <p:cTn id="14" dur="2000"/>
                                        <p:tgtEl>
                                          <p:spTgt spid="4">
                                            <p:txEl>
                                              <p:pRg st="0" end="0"/>
                                            </p:txEl>
                                          </p:spTgt>
                                        </p:tgtEl>
                                      </p:cBhvr>
                                    </p:animEffect>
                                  </p:childTnLst>
                                </p:cTn>
                              </p:par>
                              <p:par>
                                <p:cTn id="15" presetID="21" presetClass="entr" presetSubtype="1" fill="hold" nodeType="with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wheel(1)">
                                      <p:cBhvr>
                                        <p:cTn id="17" dur="2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2880320"/>
          </a:xfrm>
        </p:spPr>
        <p:txBody>
          <a:bodyPr>
            <a:normAutofit fontScale="92500" lnSpcReduction="20000"/>
          </a:bodyPr>
          <a:lstStyle/>
          <a:p>
            <a:pPr marL="0" indent="0">
              <a:buNone/>
            </a:pPr>
            <a:r>
              <a:rPr lang="es-CO" i="1" dirty="0" smtClean="0"/>
              <a:t>Note las cuatro cosas que hizo Cristo por nosotros:</a:t>
            </a:r>
          </a:p>
          <a:p>
            <a:r>
              <a:rPr lang="es-CO" i="1" dirty="0" smtClean="0"/>
              <a:t>1). “Él </a:t>
            </a:r>
            <a:r>
              <a:rPr lang="es-CO" i="1" dirty="0"/>
              <a:t>es quien perdona todas tus iniquidades, </a:t>
            </a:r>
            <a:endParaRPr lang="es-CO" i="1" dirty="0" smtClean="0"/>
          </a:p>
          <a:p>
            <a:r>
              <a:rPr lang="es-CO" i="1" dirty="0" smtClean="0"/>
              <a:t>2).  El </a:t>
            </a:r>
            <a:r>
              <a:rPr lang="es-CO" i="1" dirty="0"/>
              <a:t>que sana todas tus dolencias; </a:t>
            </a:r>
            <a:endParaRPr lang="es-CO" i="1" dirty="0" smtClean="0"/>
          </a:p>
          <a:p>
            <a:r>
              <a:rPr lang="es-CO" i="1" dirty="0" smtClean="0"/>
              <a:t>3). El </a:t>
            </a:r>
            <a:r>
              <a:rPr lang="es-CO" i="1" dirty="0"/>
              <a:t>que rescata del hoyo tu vida, </a:t>
            </a:r>
            <a:endParaRPr lang="es-CO" i="1" dirty="0" smtClean="0"/>
          </a:p>
          <a:p>
            <a:r>
              <a:rPr lang="es-CO" i="1" dirty="0" smtClean="0"/>
              <a:t>4). El </a:t>
            </a:r>
            <a:r>
              <a:rPr lang="es-CO" i="1" dirty="0"/>
              <a:t>que te corona de favores y misericordias</a:t>
            </a:r>
            <a:r>
              <a:rPr lang="es-CO" i="1" dirty="0" smtClean="0"/>
              <a:t>;”</a:t>
            </a:r>
          </a:p>
          <a:p>
            <a:pPr marL="0" indent="0" algn="ctr">
              <a:buNone/>
            </a:pPr>
            <a:r>
              <a:rPr lang="es-CO" b="1" i="1" dirty="0" smtClean="0">
                <a:solidFill>
                  <a:srgbClr val="FF0000"/>
                </a:solidFill>
              </a:rPr>
              <a:t>Salmo 103:3-4</a:t>
            </a:r>
            <a:endParaRPr lang="es-CO" dirty="0" smtClean="0">
              <a:solidFill>
                <a:srgbClr val="FF0000"/>
              </a:solidFill>
            </a:endParaRPr>
          </a:p>
          <a:p>
            <a:endParaRPr lang="es-CO" dirty="0"/>
          </a:p>
        </p:txBody>
      </p:sp>
      <p:sp>
        <p:nvSpPr>
          <p:cNvPr id="4" name="3 Rectángulo"/>
          <p:cNvSpPr/>
          <p:nvPr/>
        </p:nvSpPr>
        <p:spPr>
          <a:xfrm>
            <a:off x="0" y="3609660"/>
            <a:ext cx="6271592" cy="2554545"/>
          </a:xfrm>
          <a:prstGeom prst="rect">
            <a:avLst/>
          </a:prstGeom>
        </p:spPr>
        <p:txBody>
          <a:bodyPr wrap="square">
            <a:spAutoFit/>
          </a:bodyPr>
          <a:lstStyle/>
          <a:p>
            <a:pPr algn="ctr"/>
            <a:r>
              <a:rPr lang="es-CO" sz="3200" b="1" dirty="0"/>
              <a:t>«Hoyo» </a:t>
            </a:r>
            <a:r>
              <a:rPr lang="es-CO" sz="3200" dirty="0"/>
              <a:t>Quiere decir:</a:t>
            </a:r>
            <a:r>
              <a:rPr lang="es-CO" sz="3200" b="1" dirty="0"/>
              <a:t> </a:t>
            </a:r>
            <a:r>
              <a:rPr lang="es-CO" sz="3200" dirty="0"/>
              <a:t>=pozo, abismo, fosa, destrucción, corrupción, mazmorra, cárcel, tumba. Del cual nos era imposible </a:t>
            </a:r>
            <a:r>
              <a:rPr lang="es-CO" sz="3200" dirty="0" smtClean="0"/>
              <a:t>salir por nosotros mismos.</a:t>
            </a:r>
            <a:endParaRPr lang="es-CO" sz="3200" dirty="0"/>
          </a:p>
        </p:txBody>
      </p:sp>
      <p:pic>
        <p:nvPicPr>
          <p:cNvPr id="12290" name="Picture 2" descr="http://2.bp.blogspot.com/-zCAdr_budGQ/TbOhvsihUyI/AAAAAAAAAik/j3q0ssZuncA/s1600/Oveja+perdid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2636912"/>
            <a:ext cx="2820565" cy="4221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3864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1000"/>
                                        <p:tgtEl>
                                          <p:spTgt spid="3">
                                            <p:txEl>
                                              <p:pRg st="5" end="5"/>
                                            </p:txEl>
                                          </p:spTgt>
                                        </p:tgtEl>
                                      </p:cBhvr>
                                    </p:animEffect>
                                    <p:anim calcmode="lin" valueType="num">
                                      <p:cBhvr>
                                        <p:cTn id="2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grpId="0" nodeType="click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circle(in)">
                                      <p:cBhvr>
                                        <p:cTn id="34" dur="20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21" presetClass="entr" presetSubtype="1" fill="hold" nodeType="clickEffect">
                                  <p:stCondLst>
                                    <p:cond delay="0"/>
                                  </p:stCondLst>
                                  <p:childTnLst>
                                    <p:set>
                                      <p:cBhvr>
                                        <p:cTn id="38" dur="1" fill="hold">
                                          <p:stCondLst>
                                            <p:cond delay="0"/>
                                          </p:stCondLst>
                                        </p:cTn>
                                        <p:tgtEl>
                                          <p:spTgt spid="12290"/>
                                        </p:tgtEl>
                                        <p:attrNameLst>
                                          <p:attrName>style.visibility</p:attrName>
                                        </p:attrNameLst>
                                      </p:cBhvr>
                                      <p:to>
                                        <p:strVal val="visible"/>
                                      </p:to>
                                    </p:set>
                                    <p:animEffect transition="in" filter="wheel(1)">
                                      <p:cBhvr>
                                        <p:cTn id="39" dur="2000"/>
                                        <p:tgtEl>
                                          <p:spTgt spid="12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44008" y="188640"/>
            <a:ext cx="4042792" cy="3600400"/>
          </a:xfrm>
        </p:spPr>
        <p:txBody>
          <a:bodyPr>
            <a:normAutofit fontScale="92500" lnSpcReduction="10000"/>
          </a:bodyPr>
          <a:lstStyle/>
          <a:p>
            <a:pPr marL="0" indent="0" algn="ctr">
              <a:buNone/>
            </a:pPr>
            <a:r>
              <a:rPr lang="es-CO" i="1" dirty="0"/>
              <a:t>“He aquí, amargura grande me sobrevino en la paz, mas a ti agradó librar mi vida del hoyo de corrupción; porque echaste tras tus espaldas todos mis pecados</a:t>
            </a:r>
            <a:r>
              <a:rPr lang="es-CO" i="1" dirty="0" smtClean="0"/>
              <a:t>.” </a:t>
            </a:r>
          </a:p>
          <a:p>
            <a:pPr marL="0" indent="0" algn="ctr">
              <a:buNone/>
            </a:pPr>
            <a:r>
              <a:rPr lang="es-CO" b="1" i="1" dirty="0" smtClean="0">
                <a:solidFill>
                  <a:srgbClr val="FF0000"/>
                </a:solidFill>
              </a:rPr>
              <a:t>Isaías 38:17.</a:t>
            </a:r>
            <a:endParaRPr lang="es-CO" dirty="0">
              <a:solidFill>
                <a:srgbClr val="FF0000"/>
              </a:solidFill>
            </a:endParaRPr>
          </a:p>
          <a:p>
            <a:endParaRPr lang="es-CO" dirty="0"/>
          </a:p>
        </p:txBody>
      </p:sp>
      <p:pic>
        <p:nvPicPr>
          <p:cNvPr id="4" name="Picture 2" descr="http://ubdavid.org/espanol/exploradores1/graphics/5_nuestros-pecad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9635"/>
            <a:ext cx="3384376" cy="3779405"/>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07504" y="4005064"/>
            <a:ext cx="8856983" cy="2677656"/>
          </a:xfrm>
          <a:prstGeom prst="rect">
            <a:avLst/>
          </a:prstGeom>
        </p:spPr>
        <p:txBody>
          <a:bodyPr wrap="square">
            <a:spAutoFit/>
          </a:bodyPr>
          <a:lstStyle/>
          <a:p>
            <a:pPr algn="ctr"/>
            <a:r>
              <a:rPr lang="es-CO" sz="2800" i="1" dirty="0"/>
              <a:t>“Yo, yo soy el que borro tus rebeliones por amor de mí mismo, y no me acordaré de tus pecados</a:t>
            </a:r>
            <a:r>
              <a:rPr lang="es-CO" sz="2800" i="1" dirty="0" smtClean="0"/>
              <a:t>.” </a:t>
            </a:r>
            <a:r>
              <a:rPr lang="es-CO" sz="2800" b="1" i="1" dirty="0" smtClean="0">
                <a:solidFill>
                  <a:srgbClr val="FF0000"/>
                </a:solidFill>
              </a:rPr>
              <a:t>Isaías 43:25.</a:t>
            </a:r>
            <a:endParaRPr lang="es-CO" sz="2800" dirty="0">
              <a:solidFill>
                <a:srgbClr val="FF0000"/>
              </a:solidFill>
            </a:endParaRPr>
          </a:p>
          <a:p>
            <a:pPr algn="ctr"/>
            <a:r>
              <a:rPr lang="es-CO" sz="2800" i="1" dirty="0"/>
              <a:t>“quien llevó él mismo nuestros pecados en su cuerpo sobre el madero, para que nosotros, estando muertos a los pecados, vivamos a la justicia; y por cuya herida fuisteis sanados.” </a:t>
            </a:r>
            <a:r>
              <a:rPr lang="es-CO" sz="2800" b="1" i="1" dirty="0" smtClean="0">
                <a:solidFill>
                  <a:srgbClr val="FF0000"/>
                </a:solidFill>
              </a:rPr>
              <a:t>1Pedro 2:24.</a:t>
            </a:r>
            <a:endParaRPr lang="es-CO" sz="2800" dirty="0">
              <a:solidFill>
                <a:srgbClr val="FF0000"/>
              </a:solidFill>
            </a:endParaRPr>
          </a:p>
        </p:txBody>
      </p:sp>
    </p:spTree>
    <p:extLst>
      <p:ext uri="{BB962C8B-B14F-4D97-AF65-F5344CB8AC3E}">
        <p14:creationId xmlns:p14="http://schemas.microsoft.com/office/powerpoint/2010/main" val="1908380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4834880" cy="4032448"/>
          </a:xfrm>
        </p:spPr>
        <p:txBody>
          <a:bodyPr>
            <a:normAutofit fontScale="92500" lnSpcReduction="20000"/>
          </a:bodyPr>
          <a:lstStyle/>
          <a:p>
            <a:pPr marL="0" indent="0" algn="ctr">
              <a:buNone/>
            </a:pPr>
            <a:r>
              <a:rPr lang="es-CO" dirty="0" smtClean="0"/>
              <a:t>El </a:t>
            </a:r>
            <a:r>
              <a:rPr lang="es-CO" dirty="0"/>
              <a:t>hijo de Dios está agradecido con todo el corazón, porque aun estando en lo profundo del pecado, atestados de maldad, de inmundicia, obedeciendo a satanás, vendiendo nuestros cuerpos al pecado, y aun así el señor entrego su vida por </a:t>
            </a:r>
            <a:r>
              <a:rPr lang="es-CO" dirty="0" smtClean="0"/>
              <a:t>nosotros.</a:t>
            </a:r>
            <a:r>
              <a:rPr lang="es-CO" dirty="0"/>
              <a:t> </a:t>
            </a:r>
            <a:endParaRPr lang="es-CO" dirty="0" smtClean="0"/>
          </a:p>
          <a:p>
            <a:pPr marL="0" indent="0">
              <a:buNone/>
            </a:pPr>
            <a:endParaRPr lang="es-CO" i="1" dirty="0"/>
          </a:p>
        </p:txBody>
      </p:sp>
      <p:pic>
        <p:nvPicPr>
          <p:cNvPr id="14338" name="Picture 2" descr="http://t0.gstatic.com/images?q=tbn:ANd9GcQ4X9ArSIagnNUgWKg3k80S3eDKYKQL21g77vJ5nzgqa3edMt3em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332656"/>
            <a:ext cx="3528392" cy="374441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20" y="4653136"/>
            <a:ext cx="8496944" cy="1569660"/>
          </a:xfrm>
          <a:prstGeom prst="rect">
            <a:avLst/>
          </a:prstGeom>
        </p:spPr>
        <p:txBody>
          <a:bodyPr wrap="square">
            <a:spAutoFit/>
          </a:bodyPr>
          <a:lstStyle/>
          <a:p>
            <a:pPr algn="ctr"/>
            <a:r>
              <a:rPr lang="es-CO" sz="3200" i="1" dirty="0"/>
              <a:t>“En esto se muestra el amor de Dios, en que aun siendo pecadores cristo murió por nosotros</a:t>
            </a:r>
            <a:r>
              <a:rPr lang="es-CO" sz="3200" i="1" dirty="0" smtClean="0"/>
              <a:t>”. </a:t>
            </a:r>
            <a:r>
              <a:rPr lang="es-CO" sz="3200" i="1" dirty="0">
                <a:solidFill>
                  <a:srgbClr val="FF0000"/>
                </a:solidFill>
              </a:rPr>
              <a:t> </a:t>
            </a:r>
            <a:r>
              <a:rPr lang="es-CO" sz="3200" b="1" i="1" dirty="0">
                <a:solidFill>
                  <a:srgbClr val="FF0000"/>
                </a:solidFill>
              </a:rPr>
              <a:t>Romanos </a:t>
            </a:r>
            <a:r>
              <a:rPr lang="es-CO" sz="3200" b="1" i="1" dirty="0" smtClean="0">
                <a:solidFill>
                  <a:srgbClr val="FF0000"/>
                </a:solidFill>
              </a:rPr>
              <a:t>5:8.</a:t>
            </a:r>
            <a:endParaRPr lang="es-CO" sz="3200" dirty="0">
              <a:solidFill>
                <a:srgbClr val="FF0000"/>
              </a:solidFill>
            </a:endParaRPr>
          </a:p>
        </p:txBody>
      </p:sp>
    </p:spTree>
    <p:extLst>
      <p:ext uri="{BB962C8B-B14F-4D97-AF65-F5344CB8AC3E}">
        <p14:creationId xmlns:p14="http://schemas.microsoft.com/office/powerpoint/2010/main" val="4087976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p:cTn id="7" dur="500" fill="hold"/>
                                        <p:tgtEl>
                                          <p:spTgt spid="14338"/>
                                        </p:tgtEl>
                                        <p:attrNameLst>
                                          <p:attrName>ppt_w</p:attrName>
                                        </p:attrNameLst>
                                      </p:cBhvr>
                                      <p:tavLst>
                                        <p:tav tm="0">
                                          <p:val>
                                            <p:fltVal val="0"/>
                                          </p:val>
                                        </p:tav>
                                        <p:tav tm="100000">
                                          <p:val>
                                            <p:strVal val="#ppt_w"/>
                                          </p:val>
                                        </p:tav>
                                      </p:tavLst>
                                    </p:anim>
                                    <p:anim calcmode="lin" valueType="num">
                                      <p:cBhvr>
                                        <p:cTn id="8" dur="500" fill="hold"/>
                                        <p:tgtEl>
                                          <p:spTgt spid="14338"/>
                                        </p:tgtEl>
                                        <p:attrNameLst>
                                          <p:attrName>ppt_h</p:attrName>
                                        </p:attrNameLst>
                                      </p:cBhvr>
                                      <p:tavLst>
                                        <p:tav tm="0">
                                          <p:val>
                                            <p:fltVal val="0"/>
                                          </p:val>
                                        </p:tav>
                                        <p:tav tm="100000">
                                          <p:val>
                                            <p:strVal val="#ppt_h"/>
                                          </p:val>
                                        </p:tav>
                                      </p:tavLst>
                                    </p:anim>
                                    <p:animEffect transition="in" filter="fade">
                                      <p:cBhvr>
                                        <p:cTn id="9" dur="500"/>
                                        <p:tgtEl>
                                          <p:spTgt spid="14338"/>
                                        </p:tgtEl>
                                      </p:cBhvr>
                                    </p:animEffect>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80">
                                          <p:stCondLst>
                                            <p:cond delay="0"/>
                                          </p:stCondLst>
                                        </p:cTn>
                                        <p:tgtEl>
                                          <p:spTgt spid="4"/>
                                        </p:tgtEl>
                                      </p:cBhvr>
                                    </p:animEffect>
                                    <p:anim calcmode="lin" valueType="num">
                                      <p:cBhvr>
                                        <p:cTn id="1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0" dur="26">
                                          <p:stCondLst>
                                            <p:cond delay="650"/>
                                          </p:stCondLst>
                                        </p:cTn>
                                        <p:tgtEl>
                                          <p:spTgt spid="4"/>
                                        </p:tgtEl>
                                      </p:cBhvr>
                                      <p:to x="100000" y="60000"/>
                                    </p:animScale>
                                    <p:animScale>
                                      <p:cBhvr>
                                        <p:cTn id="21" dur="166" decel="50000">
                                          <p:stCondLst>
                                            <p:cond delay="676"/>
                                          </p:stCondLst>
                                        </p:cTn>
                                        <p:tgtEl>
                                          <p:spTgt spid="4"/>
                                        </p:tgtEl>
                                      </p:cBhvr>
                                      <p:to x="100000" y="100000"/>
                                    </p:animScale>
                                    <p:animScale>
                                      <p:cBhvr>
                                        <p:cTn id="22" dur="26">
                                          <p:stCondLst>
                                            <p:cond delay="1312"/>
                                          </p:stCondLst>
                                        </p:cTn>
                                        <p:tgtEl>
                                          <p:spTgt spid="4"/>
                                        </p:tgtEl>
                                      </p:cBhvr>
                                      <p:to x="100000" y="80000"/>
                                    </p:animScale>
                                    <p:animScale>
                                      <p:cBhvr>
                                        <p:cTn id="23" dur="166" decel="50000">
                                          <p:stCondLst>
                                            <p:cond delay="1338"/>
                                          </p:stCondLst>
                                        </p:cTn>
                                        <p:tgtEl>
                                          <p:spTgt spid="4"/>
                                        </p:tgtEl>
                                      </p:cBhvr>
                                      <p:to x="100000" y="100000"/>
                                    </p:animScale>
                                    <p:animScale>
                                      <p:cBhvr>
                                        <p:cTn id="24" dur="26">
                                          <p:stCondLst>
                                            <p:cond delay="1642"/>
                                          </p:stCondLst>
                                        </p:cTn>
                                        <p:tgtEl>
                                          <p:spTgt spid="4"/>
                                        </p:tgtEl>
                                      </p:cBhvr>
                                      <p:to x="100000" y="90000"/>
                                    </p:animScale>
                                    <p:animScale>
                                      <p:cBhvr>
                                        <p:cTn id="25" dur="166" decel="50000">
                                          <p:stCondLst>
                                            <p:cond delay="1668"/>
                                          </p:stCondLst>
                                        </p:cTn>
                                        <p:tgtEl>
                                          <p:spTgt spid="4"/>
                                        </p:tgtEl>
                                      </p:cBhvr>
                                      <p:to x="100000" y="100000"/>
                                    </p:animScale>
                                    <p:animScale>
                                      <p:cBhvr>
                                        <p:cTn id="26" dur="26">
                                          <p:stCondLst>
                                            <p:cond delay="1808"/>
                                          </p:stCondLst>
                                        </p:cTn>
                                        <p:tgtEl>
                                          <p:spTgt spid="4"/>
                                        </p:tgtEl>
                                      </p:cBhvr>
                                      <p:to x="100000" y="95000"/>
                                    </p:animScale>
                                    <p:animScale>
                                      <p:cBhvr>
                                        <p:cTn id="27"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dirty="0"/>
          </a:p>
        </p:txBody>
      </p:sp>
      <p:sp>
        <p:nvSpPr>
          <p:cNvPr id="3" name="2 Marcador de contenido"/>
          <p:cNvSpPr>
            <a:spLocks noGrp="1"/>
          </p:cNvSpPr>
          <p:nvPr>
            <p:ph idx="1"/>
          </p:nvPr>
        </p:nvSpPr>
        <p:spPr/>
        <p:txBody>
          <a:bodyPr/>
          <a:lstStyle/>
          <a:p>
            <a:endParaRPr lang="es-CO" dirty="0"/>
          </a:p>
        </p:txBody>
      </p:sp>
      <p:pic>
        <p:nvPicPr>
          <p:cNvPr id="13316" name="Picture 4" descr="http://2.bp.blogspot.com/-v3nZF4XVjds/TyFajr3xUjI/AAAAAAAAANE/qjgthYzxtUU/s1600/420864_2761972126967_1187733707_32399069_1749937628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2401" y="1052736"/>
            <a:ext cx="6848475" cy="5019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38311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4978896" cy="3600400"/>
          </a:xfrm>
        </p:spPr>
        <p:txBody>
          <a:bodyPr>
            <a:normAutofit fontScale="85000" lnSpcReduction="20000"/>
          </a:bodyPr>
          <a:lstStyle/>
          <a:p>
            <a:pPr marL="0" indent="0">
              <a:buNone/>
            </a:pPr>
            <a:r>
              <a:rPr lang="es-CO" dirty="0"/>
              <a:t>Amar a Cristo es tanto que </a:t>
            </a:r>
            <a:r>
              <a:rPr lang="es-CO" dirty="0" smtClean="0"/>
              <a:t>solo</a:t>
            </a:r>
            <a:r>
              <a:rPr lang="es-CO" dirty="0" smtClean="0"/>
              <a:t> </a:t>
            </a:r>
            <a:r>
              <a:rPr lang="es-CO" dirty="0"/>
              <a:t>quiero servirle a él, tanto que quieres hablarles a otros de él, tanto que lo quieres </a:t>
            </a:r>
            <a:r>
              <a:rPr lang="es-CO" dirty="0" smtClean="0"/>
              <a:t>conocer más, </a:t>
            </a:r>
            <a:r>
              <a:rPr lang="es-CO" dirty="0"/>
              <a:t>tanto que quieres agradarle a él, tanto que no puedes </a:t>
            </a:r>
            <a:r>
              <a:rPr lang="es-CO" dirty="0" smtClean="0"/>
              <a:t>parar </a:t>
            </a:r>
            <a:r>
              <a:rPr lang="es-CO" dirty="0"/>
              <a:t>de hablar de él, tanto que lo quieres exaltar a él, es un deseo, un afecto, un anhelo una pasión por estar con él</a:t>
            </a:r>
            <a:r>
              <a:rPr lang="es-CO" dirty="0" smtClean="0"/>
              <a:t>.</a:t>
            </a:r>
            <a:endParaRPr lang="es-CO" dirty="0"/>
          </a:p>
        </p:txBody>
      </p:sp>
      <p:sp>
        <p:nvSpPr>
          <p:cNvPr id="4" name="3 Rectángulo"/>
          <p:cNvSpPr/>
          <p:nvPr/>
        </p:nvSpPr>
        <p:spPr>
          <a:xfrm>
            <a:off x="0" y="4005064"/>
            <a:ext cx="9144000" cy="2677656"/>
          </a:xfrm>
          <a:prstGeom prst="rect">
            <a:avLst/>
          </a:prstGeom>
        </p:spPr>
        <p:txBody>
          <a:bodyPr wrap="square">
            <a:spAutoFit/>
          </a:bodyPr>
          <a:lstStyle/>
          <a:p>
            <a:pPr algn="ctr"/>
            <a:r>
              <a:rPr lang="es-CO" sz="2800" dirty="0"/>
              <a:t>Tanta es la magnitud del agradecimiento que el nuevo hombre se somete a la obediencia a la esclavitud de </a:t>
            </a:r>
            <a:r>
              <a:rPr lang="es-CO" sz="2800" dirty="0" smtClean="0"/>
              <a:t>Cristo </a:t>
            </a:r>
            <a:r>
              <a:rPr lang="es-CO" sz="2800" dirty="0"/>
              <a:t>de manera voluntaria, </a:t>
            </a:r>
            <a:r>
              <a:rPr lang="es-CO" sz="2800" i="1" dirty="0"/>
              <a:t>“</a:t>
            </a:r>
            <a:r>
              <a:rPr lang="es-CO" sz="2800" i="1" dirty="0">
                <a:latin typeface="Agency FB" pitchFamily="34" charset="0"/>
              </a:rPr>
              <a:t>Porque no nos predicamos a nosotros mismos, sino a Jesucristo como Señor, y a nosotros como vuestros Esclavos por amor de Jesús.</a:t>
            </a:r>
            <a:r>
              <a:rPr lang="es-CO" sz="2800" i="1" dirty="0"/>
              <a:t>” </a:t>
            </a:r>
            <a:endParaRPr lang="es-CO" sz="2800" i="1" dirty="0" smtClean="0"/>
          </a:p>
          <a:p>
            <a:pPr algn="ctr"/>
            <a:r>
              <a:rPr lang="es-CO" sz="2800" b="1" i="1" dirty="0" smtClean="0">
                <a:solidFill>
                  <a:srgbClr val="FF0000"/>
                </a:solidFill>
              </a:rPr>
              <a:t>2Corintios 4:5</a:t>
            </a:r>
            <a:endParaRPr lang="es-CO" sz="2800" dirty="0">
              <a:solidFill>
                <a:srgbClr val="FF0000"/>
              </a:solidFill>
            </a:endParaRPr>
          </a:p>
        </p:txBody>
      </p:sp>
      <p:pic>
        <p:nvPicPr>
          <p:cNvPr id="6" name="Picture 2" descr="http://sp5.fotolog.com/photo/21/5/9/chaparro_beto/1257800448841_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8302"/>
            <a:ext cx="3491880" cy="35256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0050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476673"/>
            <a:ext cx="5256584" cy="2736303"/>
          </a:xfrm>
        </p:spPr>
        <p:txBody>
          <a:bodyPr>
            <a:normAutofit/>
          </a:bodyPr>
          <a:lstStyle/>
          <a:p>
            <a:pPr marL="0" indent="0">
              <a:buNone/>
            </a:pPr>
            <a:r>
              <a:rPr lang="es-CO" i="1" dirty="0"/>
              <a:t>“Más yo esperaré </a:t>
            </a:r>
            <a:r>
              <a:rPr lang="es-CO" i="1" dirty="0" smtClean="0"/>
              <a:t>siempre, Y </a:t>
            </a:r>
            <a:r>
              <a:rPr lang="es-CO" i="1" dirty="0"/>
              <a:t>te alabaré</a:t>
            </a:r>
            <a:r>
              <a:rPr lang="es-CO" dirty="0"/>
              <a:t> (lanzar una piedra con fuerza, reverenciar, exaltar, cantar) </a:t>
            </a:r>
            <a:r>
              <a:rPr lang="es-CO" i="1" dirty="0"/>
              <a:t>más y más.” </a:t>
            </a:r>
            <a:r>
              <a:rPr lang="es-CO" b="1" i="1" dirty="0">
                <a:solidFill>
                  <a:srgbClr val="FF0000"/>
                </a:solidFill>
              </a:rPr>
              <a:t>Salmo 71:1</a:t>
            </a:r>
            <a:r>
              <a:rPr lang="es-CO" i="1" dirty="0">
                <a:solidFill>
                  <a:srgbClr val="FF0000"/>
                </a:solidFill>
              </a:rPr>
              <a:t>;</a:t>
            </a:r>
            <a:r>
              <a:rPr lang="es-CO" dirty="0">
                <a:solidFill>
                  <a:srgbClr val="FF0000"/>
                </a:solidFill>
              </a:rPr>
              <a:t> </a:t>
            </a:r>
            <a:endParaRPr lang="es-CO" dirty="0" smtClean="0">
              <a:solidFill>
                <a:srgbClr val="FF0000"/>
              </a:solidFill>
            </a:endParaRPr>
          </a:p>
        </p:txBody>
      </p:sp>
      <p:sp>
        <p:nvSpPr>
          <p:cNvPr id="5" name="4 Rectángulo"/>
          <p:cNvSpPr/>
          <p:nvPr/>
        </p:nvSpPr>
        <p:spPr>
          <a:xfrm>
            <a:off x="3691069" y="3933056"/>
            <a:ext cx="5328592" cy="2677656"/>
          </a:xfrm>
          <a:prstGeom prst="rect">
            <a:avLst/>
          </a:prstGeom>
        </p:spPr>
        <p:txBody>
          <a:bodyPr wrap="square">
            <a:spAutoFit/>
          </a:bodyPr>
          <a:lstStyle/>
          <a:p>
            <a:r>
              <a:rPr lang="es-CO" sz="2800" dirty="0"/>
              <a:t>El Nuevo hombre ama al señor radicalmente, lo ama con pasión, lo ama con locura, lo ama desde su interior, lo ama con todo su ser, con todo su corazón, con toda su esencia, desde lo profundo.</a:t>
            </a:r>
            <a:endParaRPr lang="es-CO" sz="2800" dirty="0"/>
          </a:p>
        </p:txBody>
      </p:sp>
      <p:pic>
        <p:nvPicPr>
          <p:cNvPr id="6" name="Picture 2" descr="http://3.bp.blogspot.com/-s8xbadewLhM/TcludpsVSVI/AAAAAAAAABk/rDxcMtqhYjE/s200/adorar_a_Deu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4077072"/>
            <a:ext cx="3024336" cy="253364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t2.gstatic.com/images?q=tbn:ANd9GcS4WIfP5ZCybtRDoo5WQwT23vrnLr8hjpBsaDZOKepvi1xZWLY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260648"/>
            <a:ext cx="3555944" cy="31005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9335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
                                          </p:val>
                                        </p:tav>
                                        <p:tav tm="100000">
                                          <p:val>
                                            <p:strVal val="#ppt_x"/>
                                          </p:val>
                                        </p:tav>
                                      </p:tavLst>
                                    </p:anim>
                                    <p:anim calcmode="lin" valueType="num">
                                      <p:cBhvr>
                                        <p:cTn id="2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186808" cy="6264696"/>
          </a:xfrm>
        </p:spPr>
        <p:txBody>
          <a:bodyPr>
            <a:normAutofit lnSpcReduction="10000"/>
          </a:bodyPr>
          <a:lstStyle/>
          <a:p>
            <a:pPr marL="0" indent="0">
              <a:buNone/>
            </a:pPr>
            <a:r>
              <a:rPr lang="es-CO" i="1" dirty="0" smtClean="0"/>
              <a:t>“</a:t>
            </a:r>
            <a:r>
              <a:rPr lang="es-CO" i="1" dirty="0"/>
              <a:t>Más la hora viene, y ahora es, cuando los verdaderos adoradores adorarán al Padre en espíritu y en verdad; porque también el Padre tales adoradores busca que le adoren. Dios es Espíritu; y los que le adoran, en espíritu y en verdad es necesario que adoren.” </a:t>
            </a:r>
            <a:r>
              <a:rPr lang="es-CO" b="1" i="1" dirty="0">
                <a:solidFill>
                  <a:srgbClr val="FF0000"/>
                </a:solidFill>
              </a:rPr>
              <a:t>Juan </a:t>
            </a:r>
            <a:r>
              <a:rPr lang="es-CO" b="1" i="1" dirty="0" smtClean="0">
                <a:solidFill>
                  <a:srgbClr val="FF0000"/>
                </a:solidFill>
              </a:rPr>
              <a:t>4:23-24</a:t>
            </a:r>
            <a:r>
              <a:rPr lang="es-CO" dirty="0">
                <a:solidFill>
                  <a:srgbClr val="FF0000"/>
                </a:solidFill>
              </a:rPr>
              <a:t/>
            </a:r>
            <a:br>
              <a:rPr lang="es-CO" dirty="0">
                <a:solidFill>
                  <a:srgbClr val="FF0000"/>
                </a:solidFill>
              </a:rPr>
            </a:br>
            <a:endParaRPr lang="es-CO" dirty="0">
              <a:solidFill>
                <a:srgbClr val="FF0000"/>
              </a:solidFill>
            </a:endParaRPr>
          </a:p>
          <a:p>
            <a:endParaRPr lang="es-CO" dirty="0"/>
          </a:p>
          <a:p>
            <a:endParaRPr lang="es-CO" dirty="0"/>
          </a:p>
          <a:p>
            <a:endParaRPr lang="es-CO" dirty="0"/>
          </a:p>
        </p:txBody>
      </p:sp>
      <p:pic>
        <p:nvPicPr>
          <p:cNvPr id="2050" name="Picture 2" descr="http://apocalipsis18-4.com/cielo2.bm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260648"/>
            <a:ext cx="4104456" cy="364730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642994" y="3907954"/>
            <a:ext cx="4338228" cy="2554545"/>
          </a:xfrm>
          <a:prstGeom prst="rect">
            <a:avLst/>
          </a:prstGeom>
        </p:spPr>
        <p:txBody>
          <a:bodyPr wrap="square">
            <a:spAutoFit/>
          </a:bodyPr>
          <a:lstStyle/>
          <a:p>
            <a:r>
              <a:rPr lang="es-CO" sz="2000" b="1" dirty="0"/>
              <a:t>Porque como los cielos nuevos y la nueva tierra que yo hago permanecerán delante de mí, dice Jehová, así permanecerá vuestra descendencia y vuestro </a:t>
            </a:r>
            <a:r>
              <a:rPr lang="es-CO" sz="2000" b="1" dirty="0" smtClean="0"/>
              <a:t>nombre.</a:t>
            </a:r>
            <a:r>
              <a:rPr lang="es-CO" sz="2000" b="1" dirty="0"/>
              <a:t> </a:t>
            </a:r>
            <a:r>
              <a:rPr lang="es-CO" sz="2000" b="1" baseline="30000" dirty="0" smtClean="0"/>
              <a:t>23 </a:t>
            </a:r>
            <a:r>
              <a:rPr lang="es-CO" sz="2000" b="1" i="1" dirty="0">
                <a:latin typeface="Agency FB" pitchFamily="34" charset="0"/>
              </a:rPr>
              <a:t>Y de mes en mes, y de </a:t>
            </a:r>
            <a:r>
              <a:rPr lang="es-CO" sz="2000" b="1" i="1" dirty="0" smtClean="0">
                <a:latin typeface="Agency FB" pitchFamily="34" charset="0"/>
              </a:rPr>
              <a:t>sábado en sábado, </a:t>
            </a:r>
            <a:r>
              <a:rPr lang="es-CO" sz="2000" b="1" i="1" dirty="0">
                <a:latin typeface="Agency FB" pitchFamily="34" charset="0"/>
              </a:rPr>
              <a:t>vendrán todos a adorar delante de mí, dijo Jehová</a:t>
            </a:r>
            <a:r>
              <a:rPr lang="es-CO" sz="2000" b="1" i="1" dirty="0" smtClean="0">
                <a:latin typeface="Agency FB" pitchFamily="34" charset="0"/>
              </a:rPr>
              <a:t>. </a:t>
            </a:r>
          </a:p>
          <a:p>
            <a:r>
              <a:rPr lang="es-CO" sz="2000" b="1" dirty="0">
                <a:solidFill>
                  <a:srgbClr val="FF0000"/>
                </a:solidFill>
              </a:rPr>
              <a:t> </a:t>
            </a:r>
            <a:r>
              <a:rPr lang="es-CO" sz="2000" b="1" dirty="0" smtClean="0">
                <a:solidFill>
                  <a:srgbClr val="FF0000"/>
                </a:solidFill>
              </a:rPr>
              <a:t>Isaías 66:22,23. </a:t>
            </a:r>
            <a:endParaRPr lang="es-CO" sz="2000" b="1" dirty="0">
              <a:solidFill>
                <a:srgbClr val="FF0000"/>
              </a:solidFill>
            </a:endParaRPr>
          </a:p>
        </p:txBody>
      </p:sp>
    </p:spTree>
    <p:extLst>
      <p:ext uri="{BB962C8B-B14F-4D97-AF65-F5344CB8AC3E}">
        <p14:creationId xmlns:p14="http://schemas.microsoft.com/office/powerpoint/2010/main" val="903465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heel(1)">
                                      <p:cBhvr>
                                        <p:cTn id="7" dur="20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5184576" cy="6264696"/>
          </a:xfrm>
        </p:spPr>
        <p:txBody>
          <a:bodyPr>
            <a:normAutofit fontScale="92500" lnSpcReduction="20000"/>
          </a:bodyPr>
          <a:lstStyle/>
          <a:p>
            <a:pPr marL="0" indent="0" algn="ctr">
              <a:buNone/>
            </a:pPr>
            <a:r>
              <a:rPr lang="es-CO" dirty="0" smtClean="0"/>
              <a:t>Hermano</a:t>
            </a:r>
            <a:r>
              <a:rPr lang="es-CO" dirty="0"/>
              <a:t>, hoy es el día, conviértete hoy en nuevo hombre, arrepiéntete y comienza a creer en Jesús, apasiónate por él, y obedécelo. deja ya tus mascaras, abandona </a:t>
            </a:r>
            <a:r>
              <a:rPr lang="es-CO" dirty="0" smtClean="0"/>
              <a:t>esa </a:t>
            </a:r>
            <a:r>
              <a:rPr lang="es-CO" dirty="0"/>
              <a:t>vida mediocre y hueca. ya no esperes más, hoy es el </a:t>
            </a:r>
            <a:r>
              <a:rPr lang="es-CO" dirty="0" smtClean="0"/>
              <a:t>día, </a:t>
            </a:r>
            <a:r>
              <a:rPr lang="es-CO" dirty="0"/>
              <a:t>ponte a cuentas con el </a:t>
            </a:r>
            <a:r>
              <a:rPr lang="es-CO" dirty="0" smtClean="0"/>
              <a:t>Señor</a:t>
            </a:r>
            <a:r>
              <a:rPr lang="es-CO" dirty="0"/>
              <a:t>, el es fiel y justo para perdonarte si </a:t>
            </a:r>
            <a:r>
              <a:rPr lang="es-CO" dirty="0" smtClean="0"/>
              <a:t>confiesas </a:t>
            </a:r>
            <a:r>
              <a:rPr lang="es-CO" dirty="0"/>
              <a:t>tus pecados y te apartas de ellos</a:t>
            </a:r>
            <a:r>
              <a:rPr lang="es-CO" dirty="0" smtClean="0"/>
              <a:t>. Pasa </a:t>
            </a:r>
            <a:r>
              <a:rPr lang="es-CO" dirty="0"/>
              <a:t>al otro lado de la cruz, y se un nuevo hombre! </a:t>
            </a:r>
            <a:r>
              <a:rPr lang="es-CO" dirty="0" smtClean="0"/>
              <a:t>Jesús </a:t>
            </a:r>
            <a:r>
              <a:rPr lang="es-CO" dirty="0"/>
              <a:t>te ama, </a:t>
            </a:r>
            <a:r>
              <a:rPr lang="es-CO" dirty="0" smtClean="0"/>
              <a:t>mientras </a:t>
            </a:r>
            <a:r>
              <a:rPr lang="es-CO" dirty="0"/>
              <a:t>hay vida </a:t>
            </a:r>
            <a:r>
              <a:rPr lang="es-CO" dirty="0" smtClean="0"/>
              <a:t>y tiempo de gracia, HAY </a:t>
            </a:r>
            <a:r>
              <a:rPr lang="es-CO" dirty="0"/>
              <a:t>ESPERANZA</a:t>
            </a:r>
            <a:r>
              <a:rPr lang="es-CO" dirty="0" smtClean="0"/>
              <a:t>!!</a:t>
            </a:r>
            <a:endParaRPr lang="es-CO" dirty="0"/>
          </a:p>
        </p:txBody>
      </p:sp>
      <p:pic>
        <p:nvPicPr>
          <p:cNvPr id="4" name="Picture 2" descr="http://h24-resize.s3.amazonaws.com/14863/14674677-bP3N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78591" y="188640"/>
            <a:ext cx="3744416" cy="316835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378590" y="3441450"/>
            <a:ext cx="3549385" cy="3416320"/>
          </a:xfrm>
          <a:prstGeom prst="rect">
            <a:avLst/>
          </a:prstGeom>
        </p:spPr>
        <p:txBody>
          <a:bodyPr wrap="square">
            <a:spAutoFit/>
          </a:bodyPr>
          <a:lstStyle/>
          <a:p>
            <a:pPr algn="ctr"/>
            <a:r>
              <a:rPr lang="es-CO" sz="2400" i="1" dirty="0">
                <a:solidFill>
                  <a:srgbClr val="FF0000"/>
                </a:solidFill>
              </a:rPr>
              <a:t>Si tu quieres estar en esos cultos los sábados alabando al Señor en el cielo y la tierra nueva, entrega tu corazón a Cristo hoy, y comienza a guardar el sábado aquí en la tierra. Que Dios te bendiga. Amen.</a:t>
            </a:r>
            <a:endParaRPr lang="es-CO" sz="2400" i="1" dirty="0">
              <a:solidFill>
                <a:srgbClr val="FF0000"/>
              </a:solidFill>
            </a:endParaRPr>
          </a:p>
        </p:txBody>
      </p:sp>
    </p:spTree>
    <p:extLst>
      <p:ext uri="{BB962C8B-B14F-4D97-AF65-F5344CB8AC3E}">
        <p14:creationId xmlns:p14="http://schemas.microsoft.com/office/powerpoint/2010/main" val="197651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ppt_w</p:attrName>
                                        </p:attrNameLst>
                                      </p:cBhvr>
                                      <p:tavLst>
                                        <p:tav tm="0">
                                          <p:val>
                                            <p:fltVal val="0"/>
                                          </p:val>
                                        </p:tav>
                                        <p:tav tm="100000">
                                          <p:val>
                                            <p:strVal val="#ppt_w"/>
                                          </p:val>
                                        </p:tav>
                                      </p:tavLst>
                                    </p:anim>
                                    <p:anim calcmode="lin" valueType="num">
                                      <p:cBhvr>
                                        <p:cTn id="15" dur="1000" fill="hold"/>
                                        <p:tgtEl>
                                          <p:spTgt spid="5"/>
                                        </p:tgtEl>
                                        <p:attrNameLst>
                                          <p:attrName>ppt_h</p:attrName>
                                        </p:attrNameLst>
                                      </p:cBhvr>
                                      <p:tavLst>
                                        <p:tav tm="0">
                                          <p:val>
                                            <p:fltVal val="0"/>
                                          </p:val>
                                        </p:tav>
                                        <p:tav tm="100000">
                                          <p:val>
                                            <p:strVal val="#ppt_h"/>
                                          </p:val>
                                        </p:tav>
                                      </p:tavLst>
                                    </p:anim>
                                    <p:anim calcmode="lin" valueType="num">
                                      <p:cBhvr>
                                        <p:cTn id="16" dur="1000" fill="hold"/>
                                        <p:tgtEl>
                                          <p:spTgt spid="5"/>
                                        </p:tgtEl>
                                        <p:attrNameLst>
                                          <p:attrName>style.rotation</p:attrName>
                                        </p:attrNameLst>
                                      </p:cBhvr>
                                      <p:tavLst>
                                        <p:tav tm="0">
                                          <p:val>
                                            <p:fltVal val="90"/>
                                          </p:val>
                                        </p:tav>
                                        <p:tav tm="100000">
                                          <p:val>
                                            <p:fltVal val="0"/>
                                          </p:val>
                                        </p:tav>
                                      </p:tavLst>
                                    </p:anim>
                                    <p:animEffect transition="in" filter="fade">
                                      <p:cBhvr>
                                        <p:cTn id="1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1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363</TotalTime>
  <Words>2319</Words>
  <Application>Microsoft Office PowerPoint</Application>
  <PresentationFormat>Presentación en pantalla (4:3)</PresentationFormat>
  <Paragraphs>81</Paragraphs>
  <Slides>29</Slides>
  <Notes>0</Notes>
  <HiddenSlides>0</HiddenSlides>
  <MMClips>0</MMClips>
  <ScaleCrop>false</ScaleCrop>
  <HeadingPairs>
    <vt:vector size="4" baseType="variant">
      <vt:variant>
        <vt:lpstr>Tema</vt:lpstr>
      </vt:variant>
      <vt:variant>
        <vt:i4>1</vt:i4>
      </vt:variant>
      <vt:variant>
        <vt:lpstr>Títulos de diapositiva</vt:lpstr>
      </vt:variant>
      <vt:variant>
        <vt:i4>29</vt:i4>
      </vt:variant>
    </vt:vector>
  </HeadingPairs>
  <TitlesOfParts>
    <vt:vector size="30" baseType="lpstr">
      <vt:lpstr>1_Tema de Office</vt:lpstr>
      <vt:lpstr>Presentación de PowerPoint</vt:lpstr>
      <vt:lpstr>En este segundo tema sobre «problemas que afectan al hombre de hoy", analizaremos Efesios 4:20-22.</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 Después de conocer a cristo  (Nuevo Hombre)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FAMILIA FIERRO CH</dc:creator>
  <cp:lastModifiedBy>FAMILIA FIERRO CH</cp:lastModifiedBy>
  <cp:revision>53</cp:revision>
  <dcterms:created xsi:type="dcterms:W3CDTF">2013-05-02T13:24:15Z</dcterms:created>
  <dcterms:modified xsi:type="dcterms:W3CDTF">2013-05-03T11:16:22Z</dcterms:modified>
</cp:coreProperties>
</file>